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3" r:id="rId5"/>
    <p:sldId id="264" r:id="rId6"/>
    <p:sldId id="265" r:id="rId7"/>
    <p:sldId id="266" r:id="rId8"/>
    <p:sldId id="259" r:id="rId9"/>
    <p:sldId id="267" r:id="rId10"/>
    <p:sldId id="268" r:id="rId11"/>
    <p:sldId id="270" r:id="rId12"/>
    <p:sldId id="269" r:id="rId13"/>
    <p:sldId id="260" r:id="rId14"/>
    <p:sldId id="271" r:id="rId15"/>
    <p:sldId id="272" r:id="rId16"/>
    <p:sldId id="274" r:id="rId17"/>
    <p:sldId id="273" r:id="rId18"/>
    <p:sldId id="261" r:id="rId19"/>
    <p:sldId id="275" r:id="rId20"/>
    <p:sldId id="276" r:id="rId21"/>
    <p:sldId id="277" r:id="rId22"/>
    <p:sldId id="278" r:id="rId23"/>
    <p:sldId id="279" r:id="rId24"/>
    <p:sldId id="280" r:id="rId25"/>
    <p:sldId id="281" r:id="rId26"/>
    <p:sldId id="262"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F79D9-39B1-43E7-9433-A843E9F192E8}" type="datetimeFigureOut">
              <a:rPr lang="en-US" smtClean="0"/>
              <a:pPr/>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484BF8-BBEB-43C2-A0D4-7C5F4B32C9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D234C24-81D3-4E80-BFB6-F24E5F305433}"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3A472A-89E9-43A2-85CC-FBC7189170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4E61D5-80DC-4E72-AE0F-2569B35112B3}"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841694-2874-437F-BD66-6298D652A7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B43B3A-8CD8-4AE1-90F8-51718916F7C2}"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791595-20A1-431D-9959-C83B920F34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0F276-220B-45C4-9681-8D13C837B075}"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F5A6CD-2F56-4AEF-8E13-50028CDC86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D0D2BA-5D12-402B-BA29-AD48DB8889E4}" type="datetimeFigureOut">
              <a:rPr lang="en-US"/>
              <a:pPr>
                <a:defRPr/>
              </a:pPr>
              <a:t>4/15/2013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D170DA-550F-42F1-A374-6090B0CE4B0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BC047D-CA2D-4F09-838E-68E7812B6190}" type="datetimeFigureOut">
              <a:rPr lang="en-US"/>
              <a:pPr>
                <a:defRPr/>
              </a:pPr>
              <a:t>4/15/2013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333182-612E-4E43-9A00-613E552FD7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2890532-0FE1-4E81-8464-D115B4BB994C}" type="datetimeFigureOut">
              <a:rPr lang="en-US"/>
              <a:pPr>
                <a:defRPr/>
              </a:pPr>
              <a:t>4/15/2013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049F74-5B70-49B3-9263-70FF77F7A73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3D8901E-D271-4266-880E-ACD423DC8515}" type="datetimeFigureOut">
              <a:rPr lang="en-US"/>
              <a:pPr>
                <a:defRPr/>
              </a:pPr>
              <a:t>4/15/2013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5560D6F-0ADE-4BC9-8700-ECF52CD1F23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F79BBC8-4A52-487C-B9F2-126AC1214072}" type="datetimeFigureOut">
              <a:rPr lang="en-US"/>
              <a:pPr>
                <a:defRPr/>
              </a:pPr>
              <a:t>4/15/2013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7D17992-424A-427D-885C-03955B449E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2D2AE1-4393-480D-917F-22B18C43C784}" type="datetimeFigureOut">
              <a:rPr lang="en-US"/>
              <a:pPr>
                <a:defRPr/>
              </a:pPr>
              <a:t>4/15/2013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C6F46E8-FEFD-4E48-923C-1CEAD6DC15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49F69A-C304-4728-AD60-698BEA94C3EE}" type="datetimeFigureOut">
              <a:rPr lang="en-US"/>
              <a:pPr>
                <a:defRPr/>
              </a:pPr>
              <a:t>4/15/2013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24B839-7006-4550-AB78-71E22084BC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67A61A3-521F-469D-ADC5-ADBFB9E74020}" type="datetimeFigureOut">
              <a:rPr lang="en-US"/>
              <a:pPr>
                <a:defRPr/>
              </a:pPr>
              <a:t>4/15/2013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5CC06C2-7E83-4339-97EA-EFAE0ECC06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16.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 Target="slide17.xml"/><Relationship Id="rId5" Type="http://schemas.openxmlformats.org/officeDocument/2006/relationships/slide" Target="slide15.xml"/><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3.xml"/></Relationships>
</file>

<file path=ppt/slides/_rels/slide18.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2.xml"/><Relationship Id="rId7" Type="http://schemas.openxmlformats.org/officeDocument/2006/relationships/slide" Target="slide2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slide" Target="slide20.xml"/><Relationship Id="rId10" Type="http://schemas.openxmlformats.org/officeDocument/2006/relationships/slide" Target="slide25.xml"/><Relationship Id="rId4" Type="http://schemas.openxmlformats.org/officeDocument/2006/relationships/slide" Target="slide19.xml"/><Relationship Id="rId9" Type="http://schemas.openxmlformats.org/officeDocument/2006/relationships/slide" Target="slide24.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3.xml"/><Relationship Id="rId7" Type="http://schemas.openxmlformats.org/officeDocument/2006/relationships/slide" Target="slide1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 Target="slide26.xml"/><Relationship Id="rId5" Type="http://schemas.openxmlformats.org/officeDocument/2006/relationships/slide" Target="slide18.xml"/><Relationship Id="rId4" Type="http://schemas.openxmlformats.org/officeDocument/2006/relationships/slide" Target="slide8.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18.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mailto:suport@knowledgeboard.ro"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7.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slide" Target="slide10.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osmin\Desktop\Brand Image FINAl_96dpi.jpg"/>
          <p:cNvPicPr>
            <a:picLocks noChangeAspect="1" noChangeArrowheads="1"/>
          </p:cNvPicPr>
          <p:nvPr/>
        </p:nvPicPr>
        <p:blipFill>
          <a:blip r:embed="rId2" cstate="print"/>
          <a:srcRect/>
          <a:stretch>
            <a:fillRect/>
          </a:stretch>
        </p:blipFill>
        <p:spPr bwMode="auto">
          <a:xfrm>
            <a:off x="2057400" y="914400"/>
            <a:ext cx="4991100" cy="49911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8956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Training menu</a:t>
            </a:r>
            <a:endParaRPr lang="en-US" dirty="0"/>
          </a:p>
        </p:txBody>
      </p:sp>
      <p:sp>
        <p:nvSpPr>
          <p:cNvPr id="9" name="Rounded Rectangle 8">
            <a:hlinkClick r:id="rId3" action="ppaction://hlinksldjump"/>
          </p:cNvPr>
          <p:cNvSpPr/>
          <p:nvPr/>
        </p:nvSpPr>
        <p:spPr>
          <a:xfrm>
            <a:off x="381000" y="457200"/>
            <a:ext cx="2209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How to upload/edit educational materials</a:t>
            </a:r>
            <a:endParaRPr lang="en-US" dirty="0"/>
          </a:p>
        </p:txBody>
      </p:sp>
      <p:sp>
        <p:nvSpPr>
          <p:cNvPr id="11" name="TextBox 10"/>
          <p:cNvSpPr txBox="1"/>
          <p:nvPr/>
        </p:nvSpPr>
        <p:spPr>
          <a:xfrm>
            <a:off x="457200" y="1676400"/>
            <a:ext cx="8229600" cy="3785652"/>
          </a:xfrm>
          <a:prstGeom prst="rect">
            <a:avLst/>
          </a:prstGeom>
          <a:noFill/>
        </p:spPr>
        <p:txBody>
          <a:bodyPr wrap="square" rtlCol="0">
            <a:spAutoFit/>
          </a:bodyPr>
          <a:lstStyle/>
          <a:p>
            <a:pPr>
              <a:buFontTx/>
              <a:buChar char="-"/>
            </a:pPr>
            <a:r>
              <a:rPr lang="en-US" sz="1600" dirty="0" smtClean="0"/>
              <a:t> We can upload/ edit educational materials in various formats in each chapter, by following this procedure: </a:t>
            </a:r>
          </a:p>
          <a:p>
            <a:pPr lvl="1">
              <a:buFont typeface="Arial" pitchFamily="34" charset="0"/>
              <a:buChar char="•"/>
            </a:pPr>
            <a:r>
              <a:rPr lang="en-US" sz="1600" dirty="0" smtClean="0"/>
              <a:t> Click on the ‘Book’ icon, found near the chapter in which we desire to upload/edit educational materials. </a:t>
            </a:r>
          </a:p>
          <a:p>
            <a:pPr lvl="1">
              <a:buFont typeface="Arial" pitchFamily="34" charset="0"/>
              <a:buChar char="•"/>
            </a:pPr>
            <a:r>
              <a:rPr lang="en-US" sz="1600" dirty="0" smtClean="0"/>
              <a:t>  We can add a new page or edit an existing one, from the menu that appeared.</a:t>
            </a:r>
          </a:p>
          <a:p>
            <a:pPr lvl="1">
              <a:buFont typeface="Arial" pitchFamily="34" charset="0"/>
              <a:buChar char="•"/>
            </a:pPr>
            <a:r>
              <a:rPr lang="en-US" sz="1600" dirty="0" smtClean="0"/>
              <a:t> The editor allows us to upload and edit text, place links or upload various file formats (PPT, PDF, JPG, MS Word or </a:t>
            </a:r>
            <a:r>
              <a:rPr lang="en-US" sz="1600" dirty="0" err="1" smtClean="0"/>
              <a:t>Excell</a:t>
            </a:r>
            <a:r>
              <a:rPr lang="en-US" sz="1600" dirty="0" smtClean="0"/>
              <a:t>, Flash presentations or embed various audio/video files.)</a:t>
            </a:r>
          </a:p>
          <a:p>
            <a:pPr lvl="1">
              <a:buFont typeface="Arial" pitchFamily="34" charset="0"/>
              <a:buChar char="•"/>
            </a:pPr>
            <a:r>
              <a:rPr lang="en-US" sz="1600" dirty="0" smtClean="0"/>
              <a:t> After finalizing the editing, we can introduce a number in order to provide the display order for that page in the chapter. Click on ‘Save’ or ‘Delete’ in respect to your needs. </a:t>
            </a:r>
          </a:p>
          <a:p>
            <a:pPr lvl="1">
              <a:buFont typeface="Arial" pitchFamily="34" charset="0"/>
              <a:buChar char="•"/>
            </a:pPr>
            <a:r>
              <a:rPr lang="en-US" sz="1600" dirty="0" smtClean="0"/>
              <a:t> Start the procedure once again for each page containing educational materials which we need in our chapter. </a:t>
            </a:r>
          </a:p>
          <a:p>
            <a:pPr lvl="1">
              <a:buFont typeface="Arial" pitchFamily="34" charset="0"/>
              <a:buChar char="•"/>
            </a:pPr>
            <a:r>
              <a:rPr lang="en-US" sz="1600" dirty="0" smtClean="0"/>
              <a:t> We can go back to the complete chapter list to upload more materials, by following the procedure described above. </a:t>
            </a:r>
            <a:endParaRPr lang="en-US" sz="1600" dirty="0"/>
          </a:p>
        </p:txBody>
      </p:sp>
      <p:sp>
        <p:nvSpPr>
          <p:cNvPr id="12" name="Rounded Rectangle 11">
            <a:hlinkClick r:id="rId3" action="ppaction://hlinksldjump"/>
          </p:cNvPr>
          <p:cNvSpPr/>
          <p:nvPr/>
        </p:nvSpPr>
        <p:spPr>
          <a:xfrm>
            <a:off x="51816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Training menu</a:t>
            </a:r>
            <a:endParaRPr lang="en-US" dirty="0"/>
          </a:p>
        </p:txBody>
      </p:sp>
      <p:sp>
        <p:nvSpPr>
          <p:cNvPr id="6" name="Rounded Rectangle 5"/>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Create training</a:t>
            </a:r>
            <a:endParaRPr lang="en-US" dirty="0"/>
          </a:p>
        </p:txBody>
      </p:sp>
      <p:sp>
        <p:nvSpPr>
          <p:cNvPr id="5" name="TextBox 4"/>
          <p:cNvSpPr txBox="1"/>
          <p:nvPr/>
        </p:nvSpPr>
        <p:spPr>
          <a:xfrm>
            <a:off x="457200" y="1676400"/>
            <a:ext cx="8229600" cy="1077218"/>
          </a:xfrm>
          <a:prstGeom prst="rect">
            <a:avLst/>
          </a:prstGeom>
          <a:noFill/>
        </p:spPr>
        <p:txBody>
          <a:bodyPr wrap="square" rtlCol="0">
            <a:spAutoFit/>
          </a:bodyPr>
          <a:lstStyle/>
          <a:p>
            <a:pPr>
              <a:buFontTx/>
              <a:buChar char="-"/>
            </a:pPr>
            <a:r>
              <a:rPr lang="en-US" sz="1600" dirty="0" smtClean="0"/>
              <a:t> Select a group</a:t>
            </a:r>
          </a:p>
          <a:p>
            <a:pPr>
              <a:buFontTx/>
              <a:buChar char="-"/>
            </a:pPr>
            <a:r>
              <a:rPr lang="en-US" sz="1600" dirty="0" smtClean="0"/>
              <a:t> Select the chapters which should be visible in each section (OFF – red – means they are invisible and ON – green – means they are visible)</a:t>
            </a:r>
          </a:p>
          <a:p>
            <a:pPr>
              <a:buFontTx/>
              <a:buChar char="-"/>
            </a:pPr>
            <a:r>
              <a:rPr lang="en-US" sz="1600" dirty="0" smtClean="0"/>
              <a:t> Follow the same </a:t>
            </a:r>
            <a:r>
              <a:rPr lang="en-US" sz="1600" dirty="0" smtClean="0"/>
              <a:t>procedure </a:t>
            </a:r>
            <a:r>
              <a:rPr lang="en-US" sz="1600" dirty="0" smtClean="0"/>
              <a:t>for each group in respect to your needs.</a:t>
            </a:r>
            <a:endParaRPr lang="en-US" sz="1600" dirty="0"/>
          </a:p>
        </p:txBody>
      </p:sp>
      <p:sp>
        <p:nvSpPr>
          <p:cNvPr id="7" name="Rounded Rectangle 6">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Training menu</a:t>
            </a:r>
            <a:endParaRPr lang="en-US" dirty="0"/>
          </a:p>
        </p:txBody>
      </p:sp>
      <p:sp>
        <p:nvSpPr>
          <p:cNvPr id="8" name="Rounded Rectangle 7"/>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Review training</a:t>
            </a:r>
            <a:endParaRPr lang="en-US" dirty="0"/>
          </a:p>
        </p:txBody>
      </p:sp>
      <p:sp>
        <p:nvSpPr>
          <p:cNvPr id="9" name="TextBox 8"/>
          <p:cNvSpPr txBox="1"/>
          <p:nvPr/>
        </p:nvSpPr>
        <p:spPr>
          <a:xfrm>
            <a:off x="457200" y="1676400"/>
            <a:ext cx="8229600" cy="2308324"/>
          </a:xfrm>
          <a:prstGeom prst="rect">
            <a:avLst/>
          </a:prstGeom>
          <a:noFill/>
        </p:spPr>
        <p:txBody>
          <a:bodyPr wrap="square" rtlCol="0">
            <a:spAutoFit/>
          </a:bodyPr>
          <a:lstStyle/>
          <a:p>
            <a:pPr>
              <a:buFontTx/>
              <a:buChar char="-"/>
            </a:pPr>
            <a:r>
              <a:rPr lang="en-US" sz="1600" dirty="0" smtClean="0"/>
              <a:t> Select the desired group</a:t>
            </a:r>
          </a:p>
          <a:p>
            <a:pPr>
              <a:buFontTx/>
              <a:buChar char="-"/>
            </a:pPr>
            <a:r>
              <a:rPr lang="en-US" sz="1600" dirty="0" smtClean="0"/>
              <a:t> This option allows the admin to see the training session which is about to be activated, from the perspective of a user, member of the selected group. </a:t>
            </a:r>
          </a:p>
          <a:p>
            <a:pPr>
              <a:buFontTx/>
              <a:buChar char="-"/>
            </a:pPr>
            <a:r>
              <a:rPr lang="en-US" sz="1600" dirty="0" smtClean="0"/>
              <a:t> The same procedure will be followed in respect to the necessities.</a:t>
            </a:r>
          </a:p>
          <a:p>
            <a:endParaRPr lang="en-US" sz="1600" dirty="0" smtClean="0"/>
          </a:p>
          <a:p>
            <a:r>
              <a:rPr lang="en-US" sz="1600" u="sng" dirty="0" smtClean="0"/>
              <a:t>Hint:</a:t>
            </a:r>
            <a:r>
              <a:rPr lang="en-US" sz="1600" dirty="0" smtClean="0"/>
              <a:t> if you observe the presence of materials which weren’t added by you, it is probable that another admin uploaded them. This is one of the reasons for which this option proves useful: you will always be aware of the materials that can be accessed by the users of each group. </a:t>
            </a:r>
            <a:endParaRPr lang="en-US" sz="1600" dirty="0"/>
          </a:p>
        </p:txBody>
      </p:sp>
      <p:sp>
        <p:nvSpPr>
          <p:cNvPr id="10" name="Rounded Rectangle 9">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a:t>
            </a:r>
            <a:r>
              <a:rPr lang="en-US" dirty="0" smtClean="0">
                <a:hlinkClick r:id="rId3" action="ppaction://hlinksldjump"/>
              </a:rPr>
              <a:t>to the  </a:t>
            </a:r>
            <a:r>
              <a:rPr lang="en-US" dirty="0" smtClean="0">
                <a:hlinkClick r:id="rId3" action="ppaction://hlinksldjump"/>
              </a:rPr>
              <a:t>main </a:t>
            </a:r>
            <a:r>
              <a:rPr lang="en-US" dirty="0" smtClean="0">
                <a:hlinkClick r:id="rId3" action="ppaction://hlinksldjump"/>
              </a:rPr>
              <a:t>menu</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Tests</a:t>
            </a:r>
            <a:endParaRPr lang="en-US" dirty="0"/>
          </a:p>
        </p:txBody>
      </p:sp>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5" name="Rounded Rectangle 4"/>
          <p:cNvSpPr/>
          <p:nvPr/>
        </p:nvSpPr>
        <p:spPr>
          <a:xfrm>
            <a:off x="381000" y="16764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Create a set of questions</a:t>
            </a:r>
            <a:endParaRPr lang="en-US" dirty="0"/>
          </a:p>
        </p:txBody>
      </p:sp>
      <p:sp>
        <p:nvSpPr>
          <p:cNvPr id="6" name="Rounded Rectangle 5"/>
          <p:cNvSpPr/>
          <p:nvPr/>
        </p:nvSpPr>
        <p:spPr>
          <a:xfrm>
            <a:off x="381000" y="28956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Organize a test</a:t>
            </a:r>
          </a:p>
          <a:p>
            <a:pPr algn="ctr"/>
            <a:r>
              <a:rPr lang="en-US" dirty="0" smtClean="0">
                <a:hlinkClick r:id="rId5" action="ppaction://hlinksldjump"/>
              </a:rPr>
              <a:t>Part 1</a:t>
            </a:r>
            <a:endParaRPr lang="en-US" dirty="0"/>
          </a:p>
        </p:txBody>
      </p:sp>
      <p:sp>
        <p:nvSpPr>
          <p:cNvPr id="8" name="Rounded Rectangle 7"/>
          <p:cNvSpPr/>
          <p:nvPr/>
        </p:nvSpPr>
        <p:spPr>
          <a:xfrm>
            <a:off x="381000" y="41148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Evaluate open answer questions</a:t>
            </a:r>
            <a:endParaRPr lang="en-US" dirty="0"/>
          </a:p>
        </p:txBody>
      </p:sp>
      <p:sp>
        <p:nvSpPr>
          <p:cNvPr id="9" name="Rounded Rectangle 8"/>
          <p:cNvSpPr/>
          <p:nvPr/>
        </p:nvSpPr>
        <p:spPr>
          <a:xfrm>
            <a:off x="2667000" y="28956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Organize a test</a:t>
            </a:r>
          </a:p>
          <a:p>
            <a:pPr algn="ctr"/>
            <a:r>
              <a:rPr lang="en-US" dirty="0" smtClean="0">
                <a:hlinkClick r:id="rId7" action="ppaction://hlinksldjump"/>
              </a:rPr>
              <a:t>Part 2</a:t>
            </a:r>
            <a:endParaRPr lang="en-US" dirty="0"/>
          </a:p>
        </p:txBody>
      </p:sp>
      <p:sp>
        <p:nvSpPr>
          <p:cNvPr id="10" name="TextBox 9"/>
          <p:cNvSpPr txBox="1"/>
          <p:nvPr/>
        </p:nvSpPr>
        <p:spPr>
          <a:xfrm>
            <a:off x="2819400" y="1676400"/>
            <a:ext cx="5410200" cy="923330"/>
          </a:xfrm>
          <a:prstGeom prst="rect">
            <a:avLst/>
          </a:prstGeom>
          <a:noFill/>
        </p:spPr>
        <p:txBody>
          <a:bodyPr wrap="square" rtlCol="0">
            <a:spAutoFit/>
          </a:bodyPr>
          <a:lstStyle/>
          <a:p>
            <a:r>
              <a:rPr lang="en-US" dirty="0" smtClean="0"/>
              <a:t>Create sets of questions and assign correct answers for multiple choice questions or create open answer questions</a:t>
            </a:r>
            <a:endParaRPr lang="en-US" dirty="0"/>
          </a:p>
        </p:txBody>
      </p:sp>
      <p:sp>
        <p:nvSpPr>
          <p:cNvPr id="11" name="TextBox 10"/>
          <p:cNvSpPr txBox="1"/>
          <p:nvPr/>
        </p:nvSpPr>
        <p:spPr>
          <a:xfrm>
            <a:off x="4876800" y="2895600"/>
            <a:ext cx="3581400" cy="646331"/>
          </a:xfrm>
          <a:prstGeom prst="rect">
            <a:avLst/>
          </a:prstGeom>
          <a:noFill/>
        </p:spPr>
        <p:txBody>
          <a:bodyPr wrap="square" rtlCol="0">
            <a:spAutoFit/>
          </a:bodyPr>
          <a:lstStyle/>
          <a:p>
            <a:r>
              <a:rPr lang="en-US" dirty="0" smtClean="0"/>
              <a:t>Organize tests for individual users or user groups</a:t>
            </a:r>
            <a:endParaRPr lang="en-US" dirty="0"/>
          </a:p>
        </p:txBody>
      </p:sp>
      <p:sp>
        <p:nvSpPr>
          <p:cNvPr id="12" name="TextBox 11"/>
          <p:cNvSpPr txBox="1"/>
          <p:nvPr/>
        </p:nvSpPr>
        <p:spPr>
          <a:xfrm>
            <a:off x="2590800" y="4114800"/>
            <a:ext cx="3581400" cy="646331"/>
          </a:xfrm>
          <a:prstGeom prst="rect">
            <a:avLst/>
          </a:prstGeom>
          <a:noFill/>
        </p:spPr>
        <p:txBody>
          <a:bodyPr wrap="square" rtlCol="0">
            <a:spAutoFit/>
          </a:bodyPr>
          <a:lstStyle/>
          <a:p>
            <a:r>
              <a:rPr lang="en-US" dirty="0" smtClean="0"/>
              <a:t>See what open answer questions need evaluation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Tests menu</a:t>
            </a:r>
            <a:endParaRPr lang="en-US" dirty="0"/>
          </a:p>
        </p:txBody>
      </p:sp>
      <p:sp>
        <p:nvSpPr>
          <p:cNvPr id="5" name="Rounded Rectangle 4"/>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Create a set of questions</a:t>
            </a:r>
            <a:endParaRPr lang="en-US" dirty="0"/>
          </a:p>
        </p:txBody>
      </p:sp>
      <p:sp>
        <p:nvSpPr>
          <p:cNvPr id="9" name="Rounded Rectangle 8">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0" name="TextBox 9"/>
          <p:cNvSpPr txBox="1"/>
          <p:nvPr/>
        </p:nvSpPr>
        <p:spPr>
          <a:xfrm>
            <a:off x="457200" y="1676400"/>
            <a:ext cx="8229600" cy="3539430"/>
          </a:xfrm>
          <a:prstGeom prst="rect">
            <a:avLst/>
          </a:prstGeom>
          <a:noFill/>
        </p:spPr>
        <p:txBody>
          <a:bodyPr wrap="square" rtlCol="0">
            <a:spAutoFit/>
          </a:bodyPr>
          <a:lstStyle/>
          <a:p>
            <a:pPr>
              <a:buFontTx/>
              <a:buChar char="-"/>
            </a:pPr>
            <a:r>
              <a:rPr lang="en-US" sz="1600" dirty="0" smtClean="0"/>
              <a:t> Introduce a name for each set of questions and then click on ‘Save’</a:t>
            </a:r>
          </a:p>
          <a:p>
            <a:pPr>
              <a:buFontTx/>
              <a:buChar char="-"/>
            </a:pPr>
            <a:r>
              <a:rPr lang="en-US" sz="1600" dirty="0" smtClean="0"/>
              <a:t> To edit that set or any other which was already uploaded in the system, select any set any set and click on ‘Select’ </a:t>
            </a:r>
          </a:p>
          <a:p>
            <a:pPr>
              <a:buFontTx/>
              <a:buChar char="-"/>
            </a:pPr>
            <a:r>
              <a:rPr lang="en-US" sz="1600" dirty="0" smtClean="0"/>
              <a:t> Here are the available options after this:</a:t>
            </a:r>
          </a:p>
          <a:p>
            <a:pPr lvl="1">
              <a:buFont typeface="Arial" pitchFamily="34" charset="0"/>
              <a:buChar char="•"/>
            </a:pPr>
            <a:r>
              <a:rPr lang="en-US" sz="1600" dirty="0" smtClean="0"/>
              <a:t> Edit the name of the selected set</a:t>
            </a:r>
          </a:p>
          <a:p>
            <a:pPr lvl="1">
              <a:buFont typeface="Arial" pitchFamily="34" charset="0"/>
              <a:buChar char="•"/>
            </a:pPr>
            <a:r>
              <a:rPr lang="en-US" sz="1600" dirty="0" smtClean="0"/>
              <a:t> Display all the uploaded questions in that set and/or edit them</a:t>
            </a:r>
          </a:p>
          <a:p>
            <a:pPr lvl="1">
              <a:buFont typeface="Arial" pitchFamily="34" charset="0"/>
              <a:buChar char="•"/>
            </a:pPr>
            <a:r>
              <a:rPr lang="en-US" sz="1600" dirty="0" smtClean="0"/>
              <a:t> Add questions:</a:t>
            </a:r>
          </a:p>
          <a:p>
            <a:pPr lvl="2">
              <a:buFont typeface="Courier New" pitchFamily="49" charset="0"/>
              <a:buChar char="o"/>
            </a:pPr>
            <a:r>
              <a:rPr lang="en-US" sz="1600" dirty="0" smtClean="0"/>
              <a:t> Multiple choice answer – by introducing all the answers and checking the boxes found near the correct one(s). </a:t>
            </a:r>
          </a:p>
          <a:p>
            <a:pPr lvl="2">
              <a:buFont typeface="Courier New" pitchFamily="49" charset="0"/>
              <a:buChar char="o"/>
            </a:pPr>
            <a:r>
              <a:rPr lang="en-US" sz="1600" dirty="0" smtClean="0"/>
              <a:t> Open answer – by introducing the question only, the answer will have to be given in writing by the user and then it will be evaluated by the person assigned to do it.</a:t>
            </a:r>
          </a:p>
          <a:p>
            <a:pPr lvl="2">
              <a:buFont typeface="Courier New" pitchFamily="49" charset="0"/>
              <a:buChar char="o"/>
            </a:pPr>
            <a:r>
              <a:rPr lang="en-US" sz="1600" dirty="0" smtClean="0"/>
              <a:t> Click on ‘Save’ to upload the question (and the answers, where necessary)</a:t>
            </a:r>
          </a:p>
          <a:p>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Tests menu</a:t>
            </a:r>
            <a:endParaRPr lang="en-US" dirty="0"/>
          </a:p>
        </p:txBody>
      </p:sp>
      <p:sp>
        <p:nvSpPr>
          <p:cNvPr id="6" name="Rounded Rectangle 5"/>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Organize a test</a:t>
            </a:r>
          </a:p>
          <a:p>
            <a:pPr algn="ctr"/>
            <a:r>
              <a:rPr lang="en-US" dirty="0" smtClean="0"/>
              <a:t>Part 1</a:t>
            </a:r>
            <a:endParaRPr lang="en-US" dirty="0"/>
          </a:p>
        </p:txBody>
      </p:sp>
      <p:sp>
        <p:nvSpPr>
          <p:cNvPr id="9" name="Rounded Rectangle 8">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0" name="TextBox 9"/>
          <p:cNvSpPr txBox="1"/>
          <p:nvPr/>
        </p:nvSpPr>
        <p:spPr>
          <a:xfrm>
            <a:off x="457200" y="1676400"/>
            <a:ext cx="8229600" cy="3293209"/>
          </a:xfrm>
          <a:prstGeom prst="rect">
            <a:avLst/>
          </a:prstGeom>
          <a:noFill/>
        </p:spPr>
        <p:txBody>
          <a:bodyPr wrap="square" rtlCol="0">
            <a:spAutoFit/>
          </a:bodyPr>
          <a:lstStyle/>
          <a:p>
            <a:pPr>
              <a:buFontTx/>
              <a:buChar char="-"/>
            </a:pPr>
            <a:r>
              <a:rPr lang="en-US" sz="1600" dirty="0" smtClean="0"/>
              <a:t> Any test can be given to a group or to a specific user from a group, by selecting the afferent symbol for each option.</a:t>
            </a:r>
          </a:p>
          <a:p>
            <a:pPr>
              <a:buFontTx/>
              <a:buChar char="-"/>
            </a:pPr>
            <a:r>
              <a:rPr lang="en-US" sz="1600" dirty="0" smtClean="0"/>
              <a:t> You can select:</a:t>
            </a:r>
          </a:p>
          <a:p>
            <a:pPr lvl="1">
              <a:buFont typeface="Arial" pitchFamily="34" charset="0"/>
              <a:buChar char="•"/>
            </a:pPr>
            <a:r>
              <a:rPr lang="en-US" sz="1600" dirty="0" smtClean="0"/>
              <a:t> the name of the group/user, in respect to the selection made at the previous step.</a:t>
            </a:r>
          </a:p>
          <a:p>
            <a:pPr lvl="1">
              <a:buFont typeface="Arial" pitchFamily="34" charset="0"/>
              <a:buChar char="•"/>
            </a:pPr>
            <a:r>
              <a:rPr lang="en-US" sz="1600" dirty="0" smtClean="0"/>
              <a:t> the set of questions which will be used</a:t>
            </a:r>
            <a:endParaRPr lang="en-US" sz="1600" dirty="0"/>
          </a:p>
          <a:p>
            <a:pPr lvl="1">
              <a:buFont typeface="Arial" pitchFamily="34" charset="0"/>
              <a:buChar char="•"/>
            </a:pPr>
            <a:r>
              <a:rPr lang="en-US" sz="1600" dirty="0" smtClean="0"/>
              <a:t> a certain number of questions from the selected set, which will be integrated in the test.</a:t>
            </a:r>
          </a:p>
          <a:p>
            <a:pPr lvl="1">
              <a:buFont typeface="Arial" pitchFamily="34" charset="0"/>
              <a:buChar char="•"/>
            </a:pPr>
            <a:r>
              <a:rPr lang="en-US" sz="1600" dirty="0" smtClean="0"/>
              <a:t> the section or chapter which will feature the test</a:t>
            </a:r>
          </a:p>
          <a:p>
            <a:pPr lvl="1">
              <a:buFont typeface="Arial" pitchFamily="34" charset="0"/>
              <a:buChar char="•"/>
            </a:pPr>
            <a:r>
              <a:rPr lang="en-US" sz="1600" dirty="0" smtClean="0"/>
              <a:t> the test duration (in minutes)</a:t>
            </a:r>
          </a:p>
          <a:p>
            <a:pPr lvl="1">
              <a:buFont typeface="Arial" pitchFamily="34" charset="0"/>
              <a:buChar char="•"/>
            </a:pPr>
            <a:r>
              <a:rPr lang="en-US" sz="1600" dirty="0" smtClean="0"/>
              <a:t> the date and time when the test will become available</a:t>
            </a:r>
          </a:p>
          <a:p>
            <a:pPr lvl="1">
              <a:buFont typeface="Arial" pitchFamily="34" charset="0"/>
              <a:buChar char="•"/>
            </a:pPr>
            <a:r>
              <a:rPr lang="en-US" sz="1600" dirty="0" smtClean="0"/>
              <a:t> the date and time when the test will become unavailable </a:t>
            </a:r>
          </a:p>
          <a:p>
            <a:pPr lvl="1">
              <a:buFont typeface="Arial" pitchFamily="34" charset="0"/>
              <a:buChar char="•"/>
            </a:pPr>
            <a:r>
              <a:rPr lang="en-US" sz="1600" dirty="0" smtClean="0"/>
              <a:t> the possibility for a user to come back on a question and change the answer during the test.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Tests menu</a:t>
            </a:r>
            <a:endParaRPr lang="en-US" dirty="0"/>
          </a:p>
        </p:txBody>
      </p:sp>
      <p:sp>
        <p:nvSpPr>
          <p:cNvPr id="6" name="Rounded Rectangle 5"/>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Organize a test </a:t>
            </a:r>
          </a:p>
          <a:p>
            <a:pPr algn="ctr"/>
            <a:r>
              <a:rPr lang="en-US" dirty="0" smtClean="0"/>
              <a:t>Part 2</a:t>
            </a:r>
            <a:endParaRPr lang="en-US" dirty="0"/>
          </a:p>
        </p:txBody>
      </p:sp>
      <p:sp>
        <p:nvSpPr>
          <p:cNvPr id="9" name="Rounded Rectangle 8">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0" name="TextBox 9"/>
          <p:cNvSpPr txBox="1"/>
          <p:nvPr/>
        </p:nvSpPr>
        <p:spPr>
          <a:xfrm>
            <a:off x="457200" y="1676400"/>
            <a:ext cx="8229600" cy="3539430"/>
          </a:xfrm>
          <a:prstGeom prst="rect">
            <a:avLst/>
          </a:prstGeom>
          <a:noFill/>
        </p:spPr>
        <p:txBody>
          <a:bodyPr wrap="square" rtlCol="0">
            <a:spAutoFit/>
          </a:bodyPr>
          <a:lstStyle/>
          <a:p>
            <a:pPr lvl="1">
              <a:buFont typeface="Arial" pitchFamily="34" charset="0"/>
              <a:buChar char="•"/>
            </a:pPr>
            <a:r>
              <a:rPr lang="en-US" sz="1600" dirty="0" smtClean="0"/>
              <a:t> the possibility for a user to see the already given answers (without mentioning if the answers are correct or not)</a:t>
            </a:r>
          </a:p>
          <a:p>
            <a:pPr lvl="1">
              <a:buFont typeface="Arial" pitchFamily="34" charset="0"/>
              <a:buChar char="•"/>
            </a:pPr>
            <a:r>
              <a:rPr lang="en-US" sz="1600" dirty="0" smtClean="0"/>
              <a:t> the moment at which the results will be displayed</a:t>
            </a:r>
          </a:p>
          <a:p>
            <a:pPr lvl="1">
              <a:buFont typeface="Arial" pitchFamily="34" charset="0"/>
              <a:buChar char="•"/>
            </a:pPr>
            <a:r>
              <a:rPr lang="en-US" sz="1600" dirty="0" smtClean="0"/>
              <a:t> the number of correct answers, necessary for passing the test</a:t>
            </a:r>
          </a:p>
          <a:p>
            <a:pPr lvl="1">
              <a:buFont typeface="Arial" pitchFamily="34" charset="0"/>
              <a:buChar char="•"/>
            </a:pPr>
            <a:r>
              <a:rPr lang="en-US" sz="1600" dirty="0" smtClean="0"/>
              <a:t> the order in which the questions will be displayed – in this way, each user will see a different display order for the questions, making it less probable for them to try and cheat. It can be random or as they were added when creating the set of questions</a:t>
            </a:r>
          </a:p>
          <a:p>
            <a:pPr lvl="1">
              <a:buFont typeface="Arial" pitchFamily="34" charset="0"/>
              <a:buChar char="•"/>
            </a:pPr>
            <a:r>
              <a:rPr lang="en-US" sz="1600" dirty="0" smtClean="0"/>
              <a:t> the order in which the answer possibilities are displayed – random or as they were added when creating the set of questions</a:t>
            </a:r>
          </a:p>
          <a:p>
            <a:pPr lvl="1">
              <a:buFont typeface="Arial" pitchFamily="34" charset="0"/>
              <a:buChar char="•"/>
            </a:pPr>
            <a:r>
              <a:rPr lang="en-US" sz="1600" dirty="0" smtClean="0"/>
              <a:t> Assigning a person to evaluate the open answer questions – can be done by introducing the email address in the afferent field. That person will receive the question and answers in the email inbox. The answers can be validated by selecting the ‘Yes’ or ‘No’ answers, in respect to the given answer.</a:t>
            </a:r>
          </a:p>
          <a:p>
            <a:r>
              <a:rPr lang="en-US" sz="1600" dirty="0" smtClean="0"/>
              <a:t>- Any test can be deleted from the system, by clicking the ‘Delete’ button.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Tests menu</a:t>
            </a:r>
            <a:endParaRPr lang="en-US" dirty="0"/>
          </a:p>
        </p:txBody>
      </p:sp>
      <p:sp>
        <p:nvSpPr>
          <p:cNvPr id="8" name="Rounded Rectangle 7"/>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Evaluate open answer questions</a:t>
            </a:r>
            <a:endParaRPr lang="en-US" dirty="0"/>
          </a:p>
        </p:txBody>
      </p:sp>
      <p:sp>
        <p:nvSpPr>
          <p:cNvPr id="9" name="Rounded Rectangle 8">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0" name="TextBox 9"/>
          <p:cNvSpPr txBox="1"/>
          <p:nvPr/>
        </p:nvSpPr>
        <p:spPr>
          <a:xfrm>
            <a:off x="457200" y="1676400"/>
            <a:ext cx="8229600" cy="584775"/>
          </a:xfrm>
          <a:prstGeom prst="rect">
            <a:avLst/>
          </a:prstGeom>
          <a:noFill/>
        </p:spPr>
        <p:txBody>
          <a:bodyPr wrap="square" rtlCol="0">
            <a:spAutoFit/>
          </a:bodyPr>
          <a:lstStyle/>
          <a:p>
            <a:r>
              <a:rPr lang="en-US" sz="1600" dirty="0" smtClean="0"/>
              <a:t>- Shows the open answer questions which need to be evaluated, out of all the solved tests found in the platform.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Statistics</a:t>
            </a:r>
            <a:endParaRPr lang="en-US" dirty="0"/>
          </a:p>
        </p:txBody>
      </p:sp>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5" name="Rounded Rectangle 4"/>
          <p:cNvSpPr/>
          <p:nvPr/>
        </p:nvSpPr>
        <p:spPr>
          <a:xfrm>
            <a:off x="381000" y="16764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Timing</a:t>
            </a:r>
            <a:endParaRPr lang="en-US" dirty="0"/>
          </a:p>
        </p:txBody>
      </p:sp>
      <p:sp>
        <p:nvSpPr>
          <p:cNvPr id="6" name="Rounded Rectangle 5"/>
          <p:cNvSpPr/>
          <p:nvPr/>
        </p:nvSpPr>
        <p:spPr>
          <a:xfrm>
            <a:off x="381000" y="28956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Active tests</a:t>
            </a:r>
            <a:endParaRPr lang="en-US" dirty="0"/>
          </a:p>
        </p:txBody>
      </p:sp>
      <p:sp>
        <p:nvSpPr>
          <p:cNvPr id="8" name="Rounded Rectangle 7"/>
          <p:cNvSpPr/>
          <p:nvPr/>
        </p:nvSpPr>
        <p:spPr>
          <a:xfrm>
            <a:off x="381000" y="41148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Test results</a:t>
            </a:r>
            <a:endParaRPr lang="en-US" dirty="0"/>
          </a:p>
        </p:txBody>
      </p:sp>
      <p:sp>
        <p:nvSpPr>
          <p:cNvPr id="9" name="Rounded Rectangle 8">
            <a:hlinkClick r:id="rId7" action="ppaction://hlinksldjump"/>
          </p:cNvPr>
          <p:cNvSpPr/>
          <p:nvPr/>
        </p:nvSpPr>
        <p:spPr>
          <a:xfrm>
            <a:off x="381000" y="5410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User results summary</a:t>
            </a:r>
            <a:endParaRPr lang="en-US" dirty="0"/>
          </a:p>
        </p:txBody>
      </p:sp>
      <p:sp>
        <p:nvSpPr>
          <p:cNvPr id="10" name="Rounded Rectangle 9">
            <a:hlinkClick r:id="rId8" action="ppaction://hlinksldjump"/>
          </p:cNvPr>
          <p:cNvSpPr/>
          <p:nvPr/>
        </p:nvSpPr>
        <p:spPr>
          <a:xfrm>
            <a:off x="2743200" y="16764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8" action="ppaction://hlinksldjump"/>
              </a:rPr>
              <a:t>Difficult questions</a:t>
            </a:r>
            <a:endParaRPr lang="en-US" dirty="0"/>
          </a:p>
        </p:txBody>
      </p:sp>
      <p:sp>
        <p:nvSpPr>
          <p:cNvPr id="11" name="Rounded Rectangle 10"/>
          <p:cNvSpPr/>
          <p:nvPr/>
        </p:nvSpPr>
        <p:spPr>
          <a:xfrm>
            <a:off x="2743200" y="28956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9" action="ppaction://hlinksldjump"/>
              </a:rPr>
              <a:t>Users and groups</a:t>
            </a:r>
            <a:endParaRPr lang="en-US" dirty="0"/>
          </a:p>
        </p:txBody>
      </p:sp>
      <p:sp>
        <p:nvSpPr>
          <p:cNvPr id="14" name="Rounded Rectangle 13"/>
          <p:cNvSpPr/>
          <p:nvPr/>
        </p:nvSpPr>
        <p:spPr>
          <a:xfrm>
            <a:off x="2743200" y="41148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10" action="ppaction://hlinksldjump"/>
              </a:rPr>
              <a:t>User activity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5" name="Rounded Rectangle 4"/>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Timing</a:t>
            </a:r>
            <a:endParaRPr lang="en-US" dirty="0"/>
          </a:p>
        </p:txBody>
      </p:sp>
      <p:sp>
        <p:nvSpPr>
          <p:cNvPr id="12" name="Rounded Rectangle 11">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3" name="TextBox 12"/>
          <p:cNvSpPr txBox="1"/>
          <p:nvPr/>
        </p:nvSpPr>
        <p:spPr>
          <a:xfrm>
            <a:off x="457200" y="1676400"/>
            <a:ext cx="8229600" cy="1077218"/>
          </a:xfrm>
          <a:prstGeom prst="rect">
            <a:avLst/>
          </a:prstGeom>
          <a:noFill/>
        </p:spPr>
        <p:txBody>
          <a:bodyPr wrap="square" rtlCol="0">
            <a:spAutoFit/>
          </a:bodyPr>
          <a:lstStyle/>
          <a:p>
            <a:pPr>
              <a:buFontTx/>
              <a:buChar char="-"/>
            </a:pPr>
            <a:r>
              <a:rPr lang="en-US" sz="1600" dirty="0" smtClean="0"/>
              <a:t> Select any of the existing groups</a:t>
            </a:r>
          </a:p>
          <a:p>
            <a:pPr>
              <a:buFontTx/>
              <a:buChar char="-"/>
            </a:pPr>
            <a:r>
              <a:rPr lang="en-US" sz="1600" dirty="0" smtClean="0"/>
              <a:t> Select all or a specific user from that group</a:t>
            </a:r>
          </a:p>
          <a:p>
            <a:pPr>
              <a:buFontTx/>
              <a:buChar char="-"/>
            </a:pPr>
            <a:r>
              <a:rPr lang="en-US" sz="1600" dirty="0" smtClean="0"/>
              <a:t> After the selection has been made, the time spent on each of the existing chapters in each section, will be displayed for the selected group or user.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a:hlinkClick r:id="rId3" action="ppaction://hlinksldjump"/>
          </p:cNvPr>
          <p:cNvSpPr/>
          <p:nvPr/>
        </p:nvSpPr>
        <p:spPr>
          <a:xfrm>
            <a:off x="1066800" y="1981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Users</a:t>
            </a:r>
            <a:endParaRPr lang="en-US" dirty="0"/>
          </a:p>
        </p:txBody>
      </p:sp>
      <p:sp>
        <p:nvSpPr>
          <p:cNvPr id="8" name="Rounded Rectangle 7">
            <a:hlinkClick r:id="rId4" action="ppaction://hlinksldjump"/>
          </p:cNvPr>
          <p:cNvSpPr/>
          <p:nvPr/>
        </p:nvSpPr>
        <p:spPr>
          <a:xfrm>
            <a:off x="3505200" y="1981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Training</a:t>
            </a:r>
            <a:endParaRPr lang="en-US" dirty="0"/>
          </a:p>
        </p:txBody>
      </p:sp>
      <p:sp>
        <p:nvSpPr>
          <p:cNvPr id="9" name="Rounded Rectangle 8">
            <a:hlinkClick r:id="rId5" action="ppaction://hlinksldjump"/>
          </p:cNvPr>
          <p:cNvSpPr/>
          <p:nvPr/>
        </p:nvSpPr>
        <p:spPr>
          <a:xfrm>
            <a:off x="2286000" y="3505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Statistics</a:t>
            </a:r>
            <a:endParaRPr lang="en-US" dirty="0"/>
          </a:p>
        </p:txBody>
      </p:sp>
      <p:sp>
        <p:nvSpPr>
          <p:cNvPr id="10" name="Rounded Rectangle 9">
            <a:hlinkClick r:id="rId6" action="ppaction://hlinksldjump"/>
          </p:cNvPr>
          <p:cNvSpPr/>
          <p:nvPr/>
        </p:nvSpPr>
        <p:spPr>
          <a:xfrm>
            <a:off x="4724400" y="3505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Communication</a:t>
            </a:r>
            <a:endParaRPr lang="en-US" dirty="0"/>
          </a:p>
        </p:txBody>
      </p:sp>
      <p:sp>
        <p:nvSpPr>
          <p:cNvPr id="11" name="Rounded Rectangle 10">
            <a:hlinkClick r:id="rId7" action="ppaction://hlinksldjump"/>
          </p:cNvPr>
          <p:cNvSpPr/>
          <p:nvPr/>
        </p:nvSpPr>
        <p:spPr>
          <a:xfrm>
            <a:off x="5943600" y="1981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Tests</a:t>
            </a:r>
            <a:endParaRPr lang="en-US" dirty="0"/>
          </a:p>
        </p:txBody>
      </p:sp>
      <p:sp>
        <p:nvSpPr>
          <p:cNvPr id="12" name="Rounded Rectangle 11"/>
          <p:cNvSpPr/>
          <p:nvPr/>
        </p:nvSpPr>
        <p:spPr>
          <a:xfrm>
            <a:off x="3505200" y="6858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Knowledge Board</a:t>
            </a:r>
            <a:endParaRPr lang="en-US" dirty="0"/>
          </a:p>
        </p:txBody>
      </p:sp>
      <p:sp>
        <p:nvSpPr>
          <p:cNvPr id="13" name="TextBox 12"/>
          <p:cNvSpPr txBox="1"/>
          <p:nvPr/>
        </p:nvSpPr>
        <p:spPr>
          <a:xfrm>
            <a:off x="1066800" y="4724400"/>
            <a:ext cx="6858000" cy="923330"/>
          </a:xfrm>
          <a:prstGeom prst="rect">
            <a:avLst/>
          </a:prstGeom>
          <a:noFill/>
        </p:spPr>
        <p:txBody>
          <a:bodyPr wrap="square" rtlCol="0">
            <a:spAutoFit/>
          </a:bodyPr>
          <a:lstStyle/>
          <a:p>
            <a:pPr algn="ctr"/>
            <a:r>
              <a:rPr lang="en-US" dirty="0" smtClean="0"/>
              <a:t>Welcome to the Knowledge Board interactive guide! We encourage you to start with a click on any of the module you want to know about or about which you have a question</a:t>
            </a:r>
            <a:endParaRPr lang="en-US" dirty="0"/>
          </a:p>
        </p:txBody>
      </p:sp>
      <p:sp>
        <p:nvSpPr>
          <p:cNvPr id="14" name="Rounded Rectangle 13">
            <a:hlinkClick r:id="rId5" action="ppaction://hlinksldjump"/>
          </p:cNvPr>
          <p:cNvSpPr/>
          <p:nvPr/>
        </p:nvSpPr>
        <p:spPr>
          <a:xfrm>
            <a:off x="2286000" y="5715000"/>
            <a:ext cx="44958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8" action="ppaction://hlinksldjump"/>
              </a:rPr>
              <a:t>Click here if you still have questions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6" name="Rounded Rectangle 5"/>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Active tests</a:t>
            </a:r>
            <a:endParaRPr lang="en-US" dirty="0"/>
          </a:p>
        </p:txBody>
      </p:sp>
      <p:sp>
        <p:nvSpPr>
          <p:cNvPr id="12" name="Rounded Rectangle 11">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13" name="TextBox 12"/>
          <p:cNvSpPr txBox="1"/>
          <p:nvPr/>
        </p:nvSpPr>
        <p:spPr>
          <a:xfrm>
            <a:off x="457200" y="1676400"/>
            <a:ext cx="8229600" cy="830997"/>
          </a:xfrm>
          <a:prstGeom prst="rect">
            <a:avLst/>
          </a:prstGeom>
          <a:noFill/>
        </p:spPr>
        <p:txBody>
          <a:bodyPr wrap="square" rtlCol="0">
            <a:spAutoFit/>
          </a:bodyPr>
          <a:lstStyle/>
          <a:p>
            <a:pPr>
              <a:buFontTx/>
              <a:buChar char="-"/>
            </a:pPr>
            <a:r>
              <a:rPr lang="en-US" sz="1600" dirty="0" smtClean="0"/>
              <a:t> Select any of the existing groups, or a specific user</a:t>
            </a:r>
          </a:p>
          <a:p>
            <a:pPr>
              <a:buFontTx/>
              <a:buChar char="-"/>
            </a:pPr>
            <a:r>
              <a:rPr lang="en-US" sz="1600" dirty="0" smtClean="0"/>
              <a:t> The active or already completed tests can be displayed, by selecting that option</a:t>
            </a:r>
          </a:p>
          <a:p>
            <a:pPr>
              <a:buFontTx/>
              <a:buChar char="-"/>
            </a:pPr>
            <a:r>
              <a:rPr lang="en-US" sz="1600" dirty="0" smtClean="0"/>
              <a:t> Any of the displayed tests can be modified with a click on ‘Edit test settings’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8" name="Rounded Rectangle 7"/>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Test results</a:t>
            </a:r>
            <a:endParaRPr lang="en-US" dirty="0"/>
          </a:p>
        </p:txBody>
      </p:sp>
      <p:sp>
        <p:nvSpPr>
          <p:cNvPr id="12" name="Rounded Rectangle 11">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13" name="TextBox 12"/>
          <p:cNvSpPr txBox="1"/>
          <p:nvPr/>
        </p:nvSpPr>
        <p:spPr>
          <a:xfrm>
            <a:off x="457200" y="1676400"/>
            <a:ext cx="8229600" cy="2800767"/>
          </a:xfrm>
          <a:prstGeom prst="rect">
            <a:avLst/>
          </a:prstGeom>
          <a:noFill/>
        </p:spPr>
        <p:txBody>
          <a:bodyPr wrap="square" rtlCol="0">
            <a:spAutoFit/>
          </a:bodyPr>
          <a:lstStyle/>
          <a:p>
            <a:pPr>
              <a:buFontTx/>
              <a:buChar char="-"/>
            </a:pPr>
            <a:r>
              <a:rPr lang="en-US" sz="1600" dirty="0" smtClean="0"/>
              <a:t> Select any of the existing groups, then, all the users in that group or a specific user.</a:t>
            </a:r>
          </a:p>
          <a:p>
            <a:pPr>
              <a:buFontTx/>
              <a:buChar char="-"/>
            </a:pPr>
            <a:r>
              <a:rPr lang="en-US" sz="1600" dirty="0" smtClean="0"/>
              <a:t> In the case in which a single user is selected, all of the results obtained, in respect to the given tests, will be displayed, showing the following details:</a:t>
            </a:r>
          </a:p>
          <a:p>
            <a:pPr lvl="1">
              <a:buFont typeface="Arial" pitchFamily="34" charset="0"/>
              <a:buChar char="•"/>
            </a:pPr>
            <a:r>
              <a:rPr lang="en-US" sz="1600" dirty="0" smtClean="0"/>
              <a:t> The number of correct answers given, for each test</a:t>
            </a:r>
          </a:p>
          <a:p>
            <a:pPr lvl="1">
              <a:buFont typeface="Arial" pitchFamily="34" charset="0"/>
              <a:buChar char="•"/>
            </a:pPr>
            <a:r>
              <a:rPr lang="en-US" sz="1600" dirty="0" smtClean="0"/>
              <a:t> The possibility of editing that specific test in the case in which that user needs re-evaluation. </a:t>
            </a:r>
          </a:p>
          <a:p>
            <a:pPr lvl="1">
              <a:buFont typeface="Arial" pitchFamily="34" charset="0"/>
              <a:buChar char="•"/>
            </a:pPr>
            <a:r>
              <a:rPr lang="en-US" sz="1600" dirty="0" smtClean="0"/>
              <a:t> The possibility of deleting the results of that test session</a:t>
            </a:r>
          </a:p>
          <a:p>
            <a:r>
              <a:rPr lang="en-US" sz="1600" dirty="0" smtClean="0"/>
              <a:t>- If we select all the users in a group, we can extract statistics in the XLS format, displaying either details or a percentage for each test in the platform or for all of them. (you can select all of them or any of them, by clicking on the checkboxes individually or on the ‘Select all’ button. If you wish to de-select them, click on the ‘De-select all’ button)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9" name="Rounded Rectangle 8"/>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results summary</a:t>
            </a:r>
            <a:endParaRPr lang="en-US" dirty="0"/>
          </a:p>
        </p:txBody>
      </p:sp>
      <p:sp>
        <p:nvSpPr>
          <p:cNvPr id="12" name="Rounded Rectangle 11">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13" name="TextBox 12"/>
          <p:cNvSpPr txBox="1"/>
          <p:nvPr/>
        </p:nvSpPr>
        <p:spPr>
          <a:xfrm>
            <a:off x="457200" y="1676400"/>
            <a:ext cx="8229600" cy="1323439"/>
          </a:xfrm>
          <a:prstGeom prst="rect">
            <a:avLst/>
          </a:prstGeom>
          <a:noFill/>
        </p:spPr>
        <p:txBody>
          <a:bodyPr wrap="square" rtlCol="0">
            <a:spAutoFit/>
          </a:bodyPr>
          <a:lstStyle/>
          <a:p>
            <a:pPr>
              <a:buFontTx/>
              <a:buChar char="-"/>
            </a:pPr>
            <a:r>
              <a:rPr lang="en-US" sz="1600" dirty="0" smtClean="0"/>
              <a:t> Select any of the users found in your database</a:t>
            </a:r>
          </a:p>
          <a:p>
            <a:pPr>
              <a:buFontTx/>
              <a:buChar char="-"/>
            </a:pPr>
            <a:r>
              <a:rPr lang="en-US" sz="1600" dirty="0" smtClean="0"/>
              <a:t> The results obtained by the selected user for each test, including the correct number of answers given for each test will be displayed. </a:t>
            </a:r>
          </a:p>
          <a:p>
            <a:pPr>
              <a:buFontTx/>
              <a:buChar char="-"/>
            </a:pPr>
            <a:r>
              <a:rPr lang="en-US" sz="1600" dirty="0" smtClean="0"/>
              <a:t> The results may be deleted by the admin, or any of the test settings may be edited, in case re-evaluation is necessary.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0" name="Rounded Rectangle 9"/>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Difficult questions</a:t>
            </a:r>
            <a:endParaRPr lang="en-US" dirty="0"/>
          </a:p>
        </p:txBody>
      </p:sp>
      <p:sp>
        <p:nvSpPr>
          <p:cNvPr id="12" name="Rounded Rectangle 11">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13" name="TextBox 12"/>
          <p:cNvSpPr txBox="1"/>
          <p:nvPr/>
        </p:nvSpPr>
        <p:spPr>
          <a:xfrm>
            <a:off x="457200" y="1676400"/>
            <a:ext cx="8229600" cy="1815882"/>
          </a:xfrm>
          <a:prstGeom prst="rect">
            <a:avLst/>
          </a:prstGeom>
          <a:noFill/>
        </p:spPr>
        <p:txBody>
          <a:bodyPr wrap="square" rtlCol="0">
            <a:spAutoFit/>
          </a:bodyPr>
          <a:lstStyle/>
          <a:p>
            <a:pPr>
              <a:buFontTx/>
              <a:buChar char="-"/>
            </a:pPr>
            <a:r>
              <a:rPr lang="en-US" sz="1600" dirty="0" smtClean="0"/>
              <a:t> Select any of the existing groups and then, any of the available tests to that group</a:t>
            </a:r>
          </a:p>
          <a:p>
            <a:pPr>
              <a:buFontTx/>
              <a:buChar char="-"/>
            </a:pPr>
            <a:r>
              <a:rPr lang="en-US" sz="1600" dirty="0" smtClean="0"/>
              <a:t> The first 10 questions associated to this test and having the maximum number of incorrect answers, will be displayed..</a:t>
            </a:r>
          </a:p>
          <a:p>
            <a:endParaRPr lang="en-US" sz="1600" dirty="0" smtClean="0"/>
          </a:p>
          <a:p>
            <a:r>
              <a:rPr lang="en-US" sz="1600" u="sng" dirty="0" smtClean="0"/>
              <a:t>Hint:</a:t>
            </a:r>
            <a:r>
              <a:rPr lang="en-US" sz="1600" dirty="0" smtClean="0"/>
              <a:t> This is an easy and efficient way to discover which are the general weak points after a test. The questions that have the greatest number of incorrect answers, help on understanding which information was not assimilated and needs more focus.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1" name="Rounded Rectangle 10"/>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Users and groups</a:t>
            </a:r>
            <a:endParaRPr lang="en-US" dirty="0"/>
          </a:p>
        </p:txBody>
      </p:sp>
      <p:sp>
        <p:nvSpPr>
          <p:cNvPr id="12" name="Rounded Rectangle 11">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13" name="TextBox 12"/>
          <p:cNvSpPr txBox="1"/>
          <p:nvPr/>
        </p:nvSpPr>
        <p:spPr>
          <a:xfrm>
            <a:off x="457200" y="1676400"/>
            <a:ext cx="8229600" cy="1077218"/>
          </a:xfrm>
          <a:prstGeom prst="rect">
            <a:avLst/>
          </a:prstGeom>
          <a:noFill/>
        </p:spPr>
        <p:txBody>
          <a:bodyPr wrap="square" rtlCol="0">
            <a:spAutoFit/>
          </a:bodyPr>
          <a:lstStyle/>
          <a:p>
            <a:pPr>
              <a:buFontTx/>
              <a:buChar char="-"/>
            </a:pPr>
            <a:r>
              <a:rPr lang="en-US" sz="1600" dirty="0" smtClean="0"/>
              <a:t> Displays all the groups and their users</a:t>
            </a:r>
          </a:p>
          <a:p>
            <a:pPr>
              <a:buFontTx/>
              <a:buChar char="-"/>
            </a:pPr>
            <a:r>
              <a:rPr lang="en-US" sz="1600" dirty="0" smtClean="0"/>
              <a:t> We can see the number of log-ins for each user</a:t>
            </a:r>
          </a:p>
          <a:p>
            <a:pPr>
              <a:buFontTx/>
              <a:buChar char="-"/>
            </a:pPr>
            <a:r>
              <a:rPr lang="en-US" sz="1600" dirty="0" smtClean="0"/>
              <a:t> A click on the number afferent to each user, will display the details of the last 10 log-ins (date and time)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11" name="Rounded Rectangle 10"/>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 activity</a:t>
            </a:r>
            <a:endParaRPr lang="en-US" dirty="0"/>
          </a:p>
        </p:txBody>
      </p:sp>
      <p:sp>
        <p:nvSpPr>
          <p:cNvPr id="5" name="Rounded Rectangle 4">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Statistics menu</a:t>
            </a:r>
            <a:endParaRPr lang="en-US" dirty="0"/>
          </a:p>
        </p:txBody>
      </p:sp>
      <p:sp>
        <p:nvSpPr>
          <p:cNvPr id="6" name="TextBox 5"/>
          <p:cNvSpPr txBox="1"/>
          <p:nvPr/>
        </p:nvSpPr>
        <p:spPr>
          <a:xfrm>
            <a:off x="457200" y="1676400"/>
            <a:ext cx="8229600" cy="1815882"/>
          </a:xfrm>
          <a:prstGeom prst="rect">
            <a:avLst/>
          </a:prstGeom>
          <a:noFill/>
        </p:spPr>
        <p:txBody>
          <a:bodyPr wrap="square" rtlCol="0">
            <a:spAutoFit/>
          </a:bodyPr>
          <a:lstStyle/>
          <a:p>
            <a:pPr>
              <a:buFontTx/>
              <a:buChar char="-"/>
            </a:pPr>
            <a:r>
              <a:rPr lang="en-US" sz="1600" dirty="0" smtClean="0"/>
              <a:t> Any of the existing groups can be selected</a:t>
            </a:r>
          </a:p>
          <a:p>
            <a:pPr>
              <a:buFontTx/>
              <a:buChar char="-"/>
            </a:pPr>
            <a:r>
              <a:rPr lang="en-US" sz="1600" dirty="0" smtClean="0"/>
              <a:t> In respect to the selected period, we can observe: (select from the calendar zone – ‘From’ - ‘To’)</a:t>
            </a:r>
          </a:p>
          <a:p>
            <a:pPr lvl="1">
              <a:buFont typeface="Arial" pitchFamily="34" charset="0"/>
              <a:buChar char="•"/>
            </a:pPr>
            <a:r>
              <a:rPr lang="en-US" sz="1600" dirty="0" smtClean="0"/>
              <a:t> First 20 users</a:t>
            </a:r>
          </a:p>
          <a:p>
            <a:pPr lvl="1">
              <a:buFont typeface="Arial" pitchFamily="34" charset="0"/>
              <a:buChar char="•"/>
            </a:pPr>
            <a:r>
              <a:rPr lang="en-US" sz="1600" dirty="0" smtClean="0"/>
              <a:t> Last 20 users</a:t>
            </a:r>
          </a:p>
          <a:p>
            <a:pPr lvl="1">
              <a:buFont typeface="Arial" pitchFamily="34" charset="0"/>
              <a:buChar char="•"/>
            </a:pPr>
            <a:r>
              <a:rPr lang="en-US" sz="1600" dirty="0" smtClean="0"/>
              <a:t> A chart in which we can observe the activity rate of any user from the selected group, in respect to the mentioned period.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Communication</a:t>
            </a:r>
            <a:endParaRPr lang="en-US" dirty="0"/>
          </a:p>
        </p:txBody>
      </p:sp>
      <p:sp>
        <p:nvSpPr>
          <p:cNvPr id="4" name="TextBox 3"/>
          <p:cNvSpPr txBox="1"/>
          <p:nvPr/>
        </p:nvSpPr>
        <p:spPr>
          <a:xfrm>
            <a:off x="533400" y="1676400"/>
            <a:ext cx="7848600" cy="4247317"/>
          </a:xfrm>
          <a:prstGeom prst="rect">
            <a:avLst/>
          </a:prstGeom>
          <a:noFill/>
        </p:spPr>
        <p:txBody>
          <a:bodyPr wrap="square" rtlCol="0">
            <a:spAutoFit/>
          </a:bodyPr>
          <a:lstStyle/>
          <a:p>
            <a:r>
              <a:rPr lang="en-US" b="1" dirty="0" smtClean="0"/>
              <a:t>How do I send a message?</a:t>
            </a:r>
          </a:p>
          <a:p>
            <a:endParaRPr lang="en-US" dirty="0" smtClean="0"/>
          </a:p>
          <a:p>
            <a:pPr>
              <a:buFontTx/>
              <a:buChar char="-"/>
            </a:pPr>
            <a:r>
              <a:rPr lang="en-US" dirty="0" smtClean="0"/>
              <a:t> Click on ‘Write a message’</a:t>
            </a:r>
          </a:p>
          <a:p>
            <a:pPr>
              <a:buFontTx/>
              <a:buChar char="-"/>
            </a:pPr>
            <a:r>
              <a:rPr lang="en-US" dirty="0" smtClean="0"/>
              <a:t> Select a group from your list</a:t>
            </a:r>
          </a:p>
          <a:p>
            <a:pPr>
              <a:buFontTx/>
              <a:buChar char="-"/>
            </a:pPr>
            <a:r>
              <a:rPr lang="en-US" dirty="0" smtClean="0"/>
              <a:t> Select the group members you wish to address, by pressing the CTRL key and selecting them wit your mouse. </a:t>
            </a:r>
          </a:p>
          <a:p>
            <a:pPr>
              <a:buFontTx/>
              <a:buChar char="-"/>
            </a:pPr>
            <a:r>
              <a:rPr lang="en-US" dirty="0" smtClean="0"/>
              <a:t> Edit the message (title and content)</a:t>
            </a:r>
          </a:p>
          <a:p>
            <a:pPr>
              <a:buFontTx/>
              <a:buChar char="-"/>
            </a:pPr>
            <a:r>
              <a:rPr lang="en-US" dirty="0" smtClean="0"/>
              <a:t> Click on the ‘Send’ button</a:t>
            </a:r>
          </a:p>
          <a:p>
            <a:pPr>
              <a:buFontTx/>
              <a:buChar char="-"/>
            </a:pPr>
            <a:r>
              <a:rPr lang="en-US" dirty="0" smtClean="0"/>
              <a:t> Follow the procedure described above if you need to send another message.</a:t>
            </a:r>
          </a:p>
          <a:p>
            <a:endParaRPr lang="en-US" dirty="0" smtClean="0"/>
          </a:p>
          <a:p>
            <a:r>
              <a:rPr lang="en-US" u="sng" dirty="0" smtClean="0"/>
              <a:t>Hint:</a:t>
            </a:r>
            <a:r>
              <a:rPr lang="en-US" dirty="0" smtClean="0"/>
              <a:t> If you need to send a general message towards all the groups in your platform, organize a group which you can call ‘General’, in which you can include all the members in every separate group. You can later use it each time you want to send a general message. </a:t>
            </a:r>
            <a:endParaRPr lang="en-US" dirty="0"/>
          </a:p>
        </p:txBody>
      </p:sp>
      <p:sp>
        <p:nvSpPr>
          <p:cNvPr id="5" name="Rounded Rectangle 4">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TextBox 3"/>
          <p:cNvSpPr txBox="1"/>
          <p:nvPr/>
        </p:nvSpPr>
        <p:spPr>
          <a:xfrm>
            <a:off x="533400" y="1676400"/>
            <a:ext cx="7848600" cy="646331"/>
          </a:xfrm>
          <a:prstGeom prst="rect">
            <a:avLst/>
          </a:prstGeom>
          <a:noFill/>
        </p:spPr>
        <p:txBody>
          <a:bodyPr wrap="square" rtlCol="0">
            <a:spAutoFit/>
          </a:bodyPr>
          <a:lstStyle/>
          <a:p>
            <a:pPr algn="ctr"/>
            <a:r>
              <a:rPr lang="en-US" b="1" dirty="0" smtClean="0"/>
              <a:t>If you still have questions after carefully reading this guide, please address us at </a:t>
            </a:r>
            <a:r>
              <a:rPr lang="en-US" b="1" dirty="0" smtClean="0">
                <a:hlinkClick r:id="rId3"/>
              </a:rPr>
              <a:t>suport@knowledgeboard.ro</a:t>
            </a:r>
            <a:r>
              <a:rPr lang="en-US" b="1"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Users</a:t>
            </a:r>
            <a:endParaRPr lang="en-US" dirty="0"/>
          </a:p>
        </p:txBody>
      </p:sp>
      <p:sp>
        <p:nvSpPr>
          <p:cNvPr id="8" name="Rounded Rectangle 7">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9" name="Rounded Rectangle 8"/>
          <p:cNvSpPr/>
          <p:nvPr/>
        </p:nvSpPr>
        <p:spPr>
          <a:xfrm>
            <a:off x="381000" y="16764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hlinkClick r:id="rId4" action="ppaction://hlinksldjump"/>
              </a:rPr>
              <a:t>Admins</a:t>
            </a:r>
            <a:endParaRPr lang="en-US" dirty="0"/>
          </a:p>
        </p:txBody>
      </p:sp>
      <p:sp>
        <p:nvSpPr>
          <p:cNvPr id="10" name="Rounded Rectangle 9"/>
          <p:cNvSpPr/>
          <p:nvPr/>
        </p:nvSpPr>
        <p:spPr>
          <a:xfrm>
            <a:off x="381000" y="28956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Users</a:t>
            </a:r>
            <a:endParaRPr lang="en-US" dirty="0"/>
          </a:p>
        </p:txBody>
      </p:sp>
      <p:sp>
        <p:nvSpPr>
          <p:cNvPr id="11" name="Rounded Rectangle 10"/>
          <p:cNvSpPr/>
          <p:nvPr/>
        </p:nvSpPr>
        <p:spPr>
          <a:xfrm>
            <a:off x="381000" y="41148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User groups</a:t>
            </a:r>
            <a:endParaRPr lang="en-US" dirty="0"/>
          </a:p>
        </p:txBody>
      </p:sp>
      <p:sp>
        <p:nvSpPr>
          <p:cNvPr id="12" name="Rounded Rectangle 11"/>
          <p:cNvSpPr/>
          <p:nvPr/>
        </p:nvSpPr>
        <p:spPr>
          <a:xfrm>
            <a:off x="381000" y="53340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7" action="ppaction://hlinksldjump"/>
              </a:rPr>
              <a:t>Group </a:t>
            </a:r>
            <a:r>
              <a:rPr lang="en-US" dirty="0" err="1" smtClean="0">
                <a:hlinkClick r:id="rId7" action="ppaction://hlinksldjump"/>
              </a:rPr>
              <a:t>responsibles</a:t>
            </a:r>
            <a:endParaRPr lang="en-US" dirty="0"/>
          </a:p>
        </p:txBody>
      </p:sp>
      <p:sp>
        <p:nvSpPr>
          <p:cNvPr id="13" name="TextBox 12"/>
          <p:cNvSpPr txBox="1"/>
          <p:nvPr/>
        </p:nvSpPr>
        <p:spPr>
          <a:xfrm>
            <a:off x="2819400" y="1676400"/>
            <a:ext cx="4114800" cy="381000"/>
          </a:xfrm>
          <a:prstGeom prst="rect">
            <a:avLst/>
          </a:prstGeom>
          <a:noFill/>
        </p:spPr>
        <p:txBody>
          <a:bodyPr wrap="square" rtlCol="0">
            <a:spAutoFit/>
          </a:bodyPr>
          <a:lstStyle/>
          <a:p>
            <a:r>
              <a:rPr lang="en-US" dirty="0" smtClean="0"/>
              <a:t>Add and edit administrators</a:t>
            </a:r>
            <a:endParaRPr lang="en-US" dirty="0"/>
          </a:p>
        </p:txBody>
      </p:sp>
      <p:sp>
        <p:nvSpPr>
          <p:cNvPr id="14" name="TextBox 13"/>
          <p:cNvSpPr txBox="1"/>
          <p:nvPr/>
        </p:nvSpPr>
        <p:spPr>
          <a:xfrm>
            <a:off x="2895600" y="2971800"/>
            <a:ext cx="4114800" cy="369332"/>
          </a:xfrm>
          <a:prstGeom prst="rect">
            <a:avLst/>
          </a:prstGeom>
          <a:noFill/>
        </p:spPr>
        <p:txBody>
          <a:bodyPr wrap="square" rtlCol="0">
            <a:spAutoFit/>
          </a:bodyPr>
          <a:lstStyle/>
          <a:p>
            <a:r>
              <a:rPr lang="en-US" dirty="0" smtClean="0"/>
              <a:t>Add and edit users</a:t>
            </a:r>
            <a:endParaRPr lang="en-US" dirty="0"/>
          </a:p>
        </p:txBody>
      </p:sp>
      <p:sp>
        <p:nvSpPr>
          <p:cNvPr id="15" name="TextBox 14"/>
          <p:cNvSpPr txBox="1"/>
          <p:nvPr/>
        </p:nvSpPr>
        <p:spPr>
          <a:xfrm>
            <a:off x="2895600" y="4191000"/>
            <a:ext cx="4114800" cy="369332"/>
          </a:xfrm>
          <a:prstGeom prst="rect">
            <a:avLst/>
          </a:prstGeom>
          <a:noFill/>
        </p:spPr>
        <p:txBody>
          <a:bodyPr wrap="square" rtlCol="0">
            <a:spAutoFit/>
          </a:bodyPr>
          <a:lstStyle/>
          <a:p>
            <a:r>
              <a:rPr lang="en-US" dirty="0" smtClean="0"/>
              <a:t>Create or edit user groups</a:t>
            </a:r>
            <a:endParaRPr lang="en-US" dirty="0"/>
          </a:p>
        </p:txBody>
      </p:sp>
      <p:sp>
        <p:nvSpPr>
          <p:cNvPr id="16" name="TextBox 15"/>
          <p:cNvSpPr txBox="1"/>
          <p:nvPr/>
        </p:nvSpPr>
        <p:spPr>
          <a:xfrm>
            <a:off x="2895600" y="5334000"/>
            <a:ext cx="4114800" cy="369332"/>
          </a:xfrm>
          <a:prstGeom prst="rect">
            <a:avLst/>
          </a:prstGeom>
          <a:noFill/>
        </p:spPr>
        <p:txBody>
          <a:bodyPr wrap="square" rtlCol="0">
            <a:spAutoFit/>
          </a:bodyPr>
          <a:lstStyle/>
          <a:p>
            <a:r>
              <a:rPr lang="en-US" dirty="0" smtClean="0"/>
              <a:t>Add or edit group </a:t>
            </a:r>
            <a:r>
              <a:rPr lang="en-US" dirty="0" err="1" smtClean="0"/>
              <a:t>responsibles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Admins</a:t>
            </a:r>
            <a:endParaRPr lang="en-US" dirty="0"/>
          </a:p>
        </p:txBody>
      </p:sp>
      <p:sp>
        <p:nvSpPr>
          <p:cNvPr id="8" name="Rounded Rectangle 7">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Users menu</a:t>
            </a:r>
            <a:endParaRPr lang="en-US" dirty="0"/>
          </a:p>
        </p:txBody>
      </p:sp>
      <p:sp>
        <p:nvSpPr>
          <p:cNvPr id="5" name="Rounded Rectangle 4">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6" name="TextBox 5"/>
          <p:cNvSpPr txBox="1"/>
          <p:nvPr/>
        </p:nvSpPr>
        <p:spPr>
          <a:xfrm>
            <a:off x="457200" y="1752600"/>
            <a:ext cx="6477000" cy="2031325"/>
          </a:xfrm>
          <a:prstGeom prst="rect">
            <a:avLst/>
          </a:prstGeom>
          <a:noFill/>
        </p:spPr>
        <p:txBody>
          <a:bodyPr wrap="square" rtlCol="0">
            <a:spAutoFit/>
          </a:bodyPr>
          <a:lstStyle/>
          <a:p>
            <a:pPr>
              <a:buFontTx/>
              <a:buChar char="-"/>
            </a:pPr>
            <a:r>
              <a:rPr lang="en-US" dirty="0" smtClean="0"/>
              <a:t> Fill in the administrators personal data, in the available fields</a:t>
            </a:r>
          </a:p>
          <a:p>
            <a:pPr>
              <a:buFontTx/>
              <a:buChar char="-"/>
            </a:pPr>
            <a:r>
              <a:rPr lang="en-US" dirty="0" smtClean="0"/>
              <a:t> Click on ‘</a:t>
            </a:r>
            <a:r>
              <a:rPr lang="en-US" dirty="0" err="1" smtClean="0"/>
              <a:t>SuperAdmin</a:t>
            </a:r>
            <a:r>
              <a:rPr lang="en-US" dirty="0" smtClean="0"/>
              <a:t>’ if we have more active administrators in the platform and we desire to offer a certain person access to the information available to each administrator. </a:t>
            </a:r>
          </a:p>
          <a:p>
            <a:pPr>
              <a:buFontTx/>
              <a:buChar char="-"/>
            </a:pPr>
            <a:r>
              <a:rPr lang="en-US" dirty="0" smtClean="0"/>
              <a:t> Clicking on ‘Save’, will add the admin in the database.</a:t>
            </a:r>
          </a:p>
          <a:p>
            <a:pPr>
              <a:buFontTx/>
              <a:buChar char="-"/>
            </a:pPr>
            <a:r>
              <a:rPr lang="en-US" dirty="0" smtClean="0"/>
              <a:t> In the ‘Select to edit’ section, we can edit each of the previously introduced </a:t>
            </a:r>
            <a:r>
              <a:rPr lang="en-US" dirty="0" err="1" smtClean="0"/>
              <a:t>admin’s</a:t>
            </a:r>
            <a:r>
              <a:rPr lang="en-US" dirty="0" smtClean="0"/>
              <a:t> data.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Users</a:t>
            </a:r>
            <a:endParaRPr lang="en-US" dirty="0"/>
          </a:p>
        </p:txBody>
      </p:sp>
      <p:sp>
        <p:nvSpPr>
          <p:cNvPr id="8" name="Rounded Rectangle 7">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Users menu</a:t>
            </a:r>
            <a:endParaRPr lang="en-US" dirty="0"/>
          </a:p>
        </p:txBody>
      </p:sp>
      <p:sp>
        <p:nvSpPr>
          <p:cNvPr id="5" name="Rounded Rectangle 4">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6" name="TextBox 5"/>
          <p:cNvSpPr txBox="1"/>
          <p:nvPr/>
        </p:nvSpPr>
        <p:spPr>
          <a:xfrm>
            <a:off x="457200" y="1752600"/>
            <a:ext cx="6477000" cy="3970318"/>
          </a:xfrm>
          <a:prstGeom prst="rect">
            <a:avLst/>
          </a:prstGeom>
          <a:noFill/>
        </p:spPr>
        <p:txBody>
          <a:bodyPr wrap="square" rtlCol="0">
            <a:spAutoFit/>
          </a:bodyPr>
          <a:lstStyle/>
          <a:p>
            <a:pPr>
              <a:buFontTx/>
              <a:buChar char="-"/>
            </a:pPr>
            <a:r>
              <a:rPr lang="en-US" dirty="0" smtClean="0"/>
              <a:t> CSV type user databases can be uploaded, having the following structure: </a:t>
            </a:r>
            <a:r>
              <a:rPr lang="en-US" i="1" dirty="0" smtClean="0"/>
              <a:t>name and surname/email address/group/password</a:t>
            </a:r>
          </a:p>
          <a:p>
            <a:pPr>
              <a:buFontTx/>
              <a:buChar char="-"/>
            </a:pPr>
            <a:r>
              <a:rPr lang="en-US" i="1" dirty="0" smtClean="0"/>
              <a:t> </a:t>
            </a:r>
            <a:r>
              <a:rPr lang="en-US" dirty="0" smtClean="0"/>
              <a:t>When the ‘Simulation’ box is checked, we can observe the freshly loaded database in the system and if everything is ok, the upload can be finalized by un-checking the box and re-uploading the database. </a:t>
            </a:r>
            <a:endParaRPr lang="en-US" i="1" dirty="0" smtClean="0"/>
          </a:p>
          <a:p>
            <a:pPr>
              <a:buFontTx/>
              <a:buChar char="-"/>
            </a:pPr>
            <a:r>
              <a:rPr lang="en-US" dirty="0" smtClean="0"/>
              <a:t> If we desire to upload individual users, we should fill in the user’s personal data in the provided fields and select an existing group, in which that user will be included after we upload his data into the system.</a:t>
            </a:r>
          </a:p>
          <a:p>
            <a:pPr>
              <a:buFontTx/>
              <a:buChar char="-"/>
            </a:pPr>
            <a:r>
              <a:rPr lang="en-US" dirty="0" smtClean="0"/>
              <a:t> Click on ‘Save’ to upload the user into the database.</a:t>
            </a:r>
          </a:p>
          <a:p>
            <a:pPr>
              <a:buFontTx/>
              <a:buChar char="-"/>
            </a:pPr>
            <a:r>
              <a:rPr lang="en-US" dirty="0" smtClean="0"/>
              <a:t> In the ’Select to edit’ section, we can edit the previously uploaded data, for any of the users in the database.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Groups</a:t>
            </a:r>
            <a:endParaRPr lang="en-US" dirty="0"/>
          </a:p>
        </p:txBody>
      </p:sp>
      <p:sp>
        <p:nvSpPr>
          <p:cNvPr id="8" name="Rounded Rectangle 7">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Users menu</a:t>
            </a:r>
            <a:endParaRPr lang="en-US" dirty="0"/>
          </a:p>
        </p:txBody>
      </p:sp>
      <p:sp>
        <p:nvSpPr>
          <p:cNvPr id="5" name="Rounded Rectangle 4">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6" name="TextBox 5"/>
          <p:cNvSpPr txBox="1"/>
          <p:nvPr/>
        </p:nvSpPr>
        <p:spPr>
          <a:xfrm>
            <a:off x="457200" y="1752600"/>
            <a:ext cx="6477000" cy="4524315"/>
          </a:xfrm>
          <a:prstGeom prst="rect">
            <a:avLst/>
          </a:prstGeom>
          <a:noFill/>
        </p:spPr>
        <p:txBody>
          <a:bodyPr wrap="square" rtlCol="0">
            <a:spAutoFit/>
          </a:bodyPr>
          <a:lstStyle/>
          <a:p>
            <a:pPr>
              <a:buFontTx/>
              <a:buChar char="-"/>
            </a:pPr>
            <a:r>
              <a:rPr lang="en-US" dirty="0" smtClean="0"/>
              <a:t> To create a group, we must introduce its name into the available field and then </a:t>
            </a:r>
            <a:r>
              <a:rPr lang="en-US" dirty="0" err="1" smtClean="0"/>
              <a:t>clik</a:t>
            </a:r>
            <a:r>
              <a:rPr lang="en-US" dirty="0" smtClean="0"/>
              <a:t> on the ‘Save’ button.</a:t>
            </a:r>
          </a:p>
          <a:p>
            <a:pPr>
              <a:buFontTx/>
              <a:buChar char="-"/>
            </a:pPr>
            <a:r>
              <a:rPr lang="en-US" dirty="0" smtClean="0"/>
              <a:t> All the groups will appear in the section below and if we click on the icon (green pencil) found near each group’s name, we can edit it.</a:t>
            </a:r>
          </a:p>
          <a:p>
            <a:pPr>
              <a:buFontTx/>
              <a:buChar char="-"/>
            </a:pPr>
            <a:r>
              <a:rPr lang="en-US" dirty="0" smtClean="0"/>
              <a:t> To add/delete users from an already existing group:</a:t>
            </a:r>
          </a:p>
          <a:p>
            <a:pPr lvl="1">
              <a:buFont typeface="Arial" pitchFamily="34" charset="0"/>
              <a:buChar char="•"/>
            </a:pPr>
            <a:r>
              <a:rPr lang="en-US" dirty="0" smtClean="0"/>
              <a:t> click on the ‘green pencil’ icon near the group you wish to edit</a:t>
            </a:r>
          </a:p>
          <a:p>
            <a:pPr lvl="1">
              <a:buFont typeface="Arial" pitchFamily="34" charset="0"/>
              <a:buChar char="•"/>
            </a:pPr>
            <a:r>
              <a:rPr lang="en-US" dirty="0" smtClean="0"/>
              <a:t> select the desired users from the list by pressing the CTRL key and selecting them with the mouse</a:t>
            </a:r>
          </a:p>
          <a:p>
            <a:pPr lvl="1">
              <a:buFont typeface="Arial" pitchFamily="34" charset="0"/>
              <a:buChar char="•"/>
            </a:pPr>
            <a:r>
              <a:rPr lang="en-US" dirty="0" smtClean="0"/>
              <a:t> Press ‘Add’ and they will appear as part of that group’s list, found under the list out of which we have selected the users at the previous step</a:t>
            </a:r>
          </a:p>
          <a:p>
            <a:pPr lvl="1">
              <a:buFont typeface="Arial" pitchFamily="34" charset="0"/>
              <a:buChar char="•"/>
            </a:pPr>
            <a:r>
              <a:rPr lang="en-US" dirty="0" smtClean="0"/>
              <a:t> Press the ‘Red X’ icon, found near each user, found in each group’s list, in order to delete that specific user from the group.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Group </a:t>
            </a:r>
            <a:r>
              <a:rPr lang="en-US" dirty="0" err="1" smtClean="0"/>
              <a:t>responsibles</a:t>
            </a:r>
            <a:endParaRPr lang="en-US" dirty="0"/>
          </a:p>
        </p:txBody>
      </p:sp>
      <p:sp>
        <p:nvSpPr>
          <p:cNvPr id="8" name="Rounded Rectangle 7">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Users menu</a:t>
            </a:r>
            <a:endParaRPr lang="en-US" dirty="0"/>
          </a:p>
        </p:txBody>
      </p:sp>
      <p:sp>
        <p:nvSpPr>
          <p:cNvPr id="5" name="Rounded Rectangle 4">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6" name="TextBox 5"/>
          <p:cNvSpPr txBox="1"/>
          <p:nvPr/>
        </p:nvSpPr>
        <p:spPr>
          <a:xfrm>
            <a:off x="457200" y="1752600"/>
            <a:ext cx="6477000" cy="3970318"/>
          </a:xfrm>
          <a:prstGeom prst="rect">
            <a:avLst/>
          </a:prstGeom>
          <a:noFill/>
        </p:spPr>
        <p:txBody>
          <a:bodyPr wrap="square" rtlCol="0">
            <a:spAutoFit/>
          </a:bodyPr>
          <a:lstStyle/>
          <a:p>
            <a:pPr>
              <a:buFontTx/>
              <a:buChar char="-"/>
            </a:pPr>
            <a:r>
              <a:rPr lang="en-US" dirty="0" smtClean="0"/>
              <a:t> Click on the ‘Green pencil’ icon found near the group, if you desire to assign a group responsible to it.</a:t>
            </a:r>
          </a:p>
          <a:p>
            <a:pPr>
              <a:buFontTx/>
              <a:buChar char="-"/>
            </a:pPr>
            <a:r>
              <a:rPr lang="en-US" dirty="0" smtClean="0"/>
              <a:t> To add/delete a group responsible: </a:t>
            </a:r>
          </a:p>
          <a:p>
            <a:pPr lvl="1">
              <a:buFont typeface="Arial" pitchFamily="34" charset="0"/>
              <a:buChar char="•"/>
            </a:pPr>
            <a:r>
              <a:rPr lang="en-US" dirty="0" smtClean="0"/>
              <a:t> select the desired user/s from the list, by pressing the CTRL key and selecting them with your mouse. </a:t>
            </a:r>
          </a:p>
          <a:p>
            <a:pPr lvl="1">
              <a:buFont typeface="Arial" pitchFamily="34" charset="0"/>
              <a:buChar char="•"/>
            </a:pPr>
            <a:r>
              <a:rPr lang="en-US" dirty="0" smtClean="0"/>
              <a:t> Click on ‘Add’ and they will appear in that group’s list, found under the list out of which we have selected the users from, at the previous step. </a:t>
            </a:r>
          </a:p>
          <a:p>
            <a:pPr lvl="1">
              <a:buFont typeface="Arial" pitchFamily="34" charset="0"/>
              <a:buChar char="•"/>
            </a:pPr>
            <a:r>
              <a:rPr lang="en-US" dirty="0" smtClean="0"/>
              <a:t> Click on the ‘Red X’ icon found near each user in the group list, in order to delete that user from the position of group responsible.</a:t>
            </a:r>
          </a:p>
          <a:p>
            <a:r>
              <a:rPr lang="en-US" u="sng" dirty="0" smtClean="0"/>
              <a:t>Hint</a:t>
            </a:r>
            <a:r>
              <a:rPr lang="en-US" dirty="0" smtClean="0"/>
              <a:t>: The group responsible communicate with the admin in order to send or receive important messages related to the group in which they find themselves.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7" name="Rounded Rectangle 6"/>
          <p:cNvSpPr/>
          <p:nvPr/>
        </p:nvSpPr>
        <p:spPr>
          <a:xfrm>
            <a:off x="381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Training</a:t>
            </a:r>
            <a:endParaRPr lang="en-US" dirty="0"/>
          </a:p>
        </p:txBody>
      </p:sp>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
        <p:nvSpPr>
          <p:cNvPr id="5" name="Rounded Rectangle 4"/>
          <p:cNvSpPr/>
          <p:nvPr/>
        </p:nvSpPr>
        <p:spPr>
          <a:xfrm>
            <a:off x="381000" y="16764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Educational materials</a:t>
            </a:r>
            <a:endParaRPr lang="en-US" dirty="0"/>
          </a:p>
        </p:txBody>
      </p:sp>
      <p:sp>
        <p:nvSpPr>
          <p:cNvPr id="6" name="Rounded Rectangle 5"/>
          <p:cNvSpPr/>
          <p:nvPr/>
        </p:nvSpPr>
        <p:spPr>
          <a:xfrm>
            <a:off x="381000" y="28956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Create a training</a:t>
            </a:r>
            <a:endParaRPr lang="en-US" dirty="0"/>
          </a:p>
        </p:txBody>
      </p:sp>
      <p:sp>
        <p:nvSpPr>
          <p:cNvPr id="8" name="Rounded Rectangle 7"/>
          <p:cNvSpPr/>
          <p:nvPr/>
        </p:nvSpPr>
        <p:spPr>
          <a:xfrm>
            <a:off x="381000" y="41148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6" action="ppaction://hlinksldjump"/>
              </a:rPr>
              <a:t>Review training</a:t>
            </a:r>
            <a:endParaRPr lang="en-US" dirty="0"/>
          </a:p>
        </p:txBody>
      </p:sp>
      <p:sp>
        <p:nvSpPr>
          <p:cNvPr id="9" name="TextBox 8"/>
          <p:cNvSpPr txBox="1"/>
          <p:nvPr/>
        </p:nvSpPr>
        <p:spPr>
          <a:xfrm>
            <a:off x="2819400" y="1676400"/>
            <a:ext cx="4800600" cy="369332"/>
          </a:xfrm>
          <a:prstGeom prst="rect">
            <a:avLst/>
          </a:prstGeom>
          <a:noFill/>
        </p:spPr>
        <p:txBody>
          <a:bodyPr wrap="square" rtlCol="0">
            <a:spAutoFit/>
          </a:bodyPr>
          <a:lstStyle/>
          <a:p>
            <a:r>
              <a:rPr lang="en-US" dirty="0" smtClean="0"/>
              <a:t>Upload and edit educational materials</a:t>
            </a:r>
            <a:endParaRPr lang="en-US" dirty="0"/>
          </a:p>
        </p:txBody>
      </p:sp>
      <p:sp>
        <p:nvSpPr>
          <p:cNvPr id="10" name="TextBox 9"/>
          <p:cNvSpPr txBox="1"/>
          <p:nvPr/>
        </p:nvSpPr>
        <p:spPr>
          <a:xfrm>
            <a:off x="2819400" y="2895600"/>
            <a:ext cx="4800600" cy="369332"/>
          </a:xfrm>
          <a:prstGeom prst="rect">
            <a:avLst/>
          </a:prstGeom>
          <a:noFill/>
        </p:spPr>
        <p:txBody>
          <a:bodyPr wrap="square" rtlCol="0">
            <a:spAutoFit/>
          </a:bodyPr>
          <a:lstStyle/>
          <a:p>
            <a:r>
              <a:rPr lang="en-US" dirty="0" smtClean="0"/>
              <a:t>Assign training sessions to users/user groups</a:t>
            </a:r>
            <a:endParaRPr lang="en-US" dirty="0"/>
          </a:p>
        </p:txBody>
      </p:sp>
      <p:sp>
        <p:nvSpPr>
          <p:cNvPr id="11" name="TextBox 10"/>
          <p:cNvSpPr txBox="1"/>
          <p:nvPr/>
        </p:nvSpPr>
        <p:spPr>
          <a:xfrm>
            <a:off x="2819400" y="4114800"/>
            <a:ext cx="4800600" cy="646331"/>
          </a:xfrm>
          <a:prstGeom prst="rect">
            <a:avLst/>
          </a:prstGeom>
          <a:noFill/>
        </p:spPr>
        <p:txBody>
          <a:bodyPr wrap="square" rtlCol="0">
            <a:spAutoFit/>
          </a:bodyPr>
          <a:lstStyle/>
          <a:p>
            <a:r>
              <a:rPr lang="en-US" dirty="0" smtClean="0"/>
              <a:t>Review training sessions before activating them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KB_logo.jpg"/>
          <p:cNvPicPr>
            <a:picLocks noChangeAspect="1"/>
          </p:cNvPicPr>
          <p:nvPr/>
        </p:nvPicPr>
        <p:blipFill>
          <a:blip r:embed="rId2" cstate="print"/>
          <a:srcRect/>
          <a:stretch>
            <a:fillRect/>
          </a:stretch>
        </p:blipFill>
        <p:spPr bwMode="auto">
          <a:xfrm>
            <a:off x="7239000" y="457200"/>
            <a:ext cx="1371600" cy="241300"/>
          </a:xfrm>
          <a:prstGeom prst="rect">
            <a:avLst/>
          </a:prstGeom>
          <a:noFill/>
          <a:ln w="9525">
            <a:noFill/>
            <a:miter lim="800000"/>
            <a:headEnd/>
            <a:tailEnd/>
          </a:ln>
        </p:spPr>
      </p:pic>
      <p:sp>
        <p:nvSpPr>
          <p:cNvPr id="4" name="Rounded Rectangle 3">
            <a:hlinkClick r:id="rId3" action="ppaction://hlinksldjump"/>
          </p:cNvPr>
          <p:cNvSpPr/>
          <p:nvPr/>
        </p:nvSpPr>
        <p:spPr>
          <a:xfrm>
            <a:off x="2667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4" action="ppaction://hlinksldjump"/>
              </a:rPr>
              <a:t>Back to the Training menu</a:t>
            </a:r>
            <a:endParaRPr lang="en-US" dirty="0"/>
          </a:p>
        </p:txBody>
      </p:sp>
      <p:sp>
        <p:nvSpPr>
          <p:cNvPr id="5" name="Rounded Rectangle 4"/>
          <p:cNvSpPr/>
          <p:nvPr/>
        </p:nvSpPr>
        <p:spPr>
          <a:xfrm>
            <a:off x="381000" y="457200"/>
            <a:ext cx="1981200"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Educational materials</a:t>
            </a:r>
            <a:endParaRPr lang="en-US" dirty="0"/>
          </a:p>
        </p:txBody>
      </p:sp>
      <p:sp>
        <p:nvSpPr>
          <p:cNvPr id="9" name="TextBox 8"/>
          <p:cNvSpPr txBox="1"/>
          <p:nvPr/>
        </p:nvSpPr>
        <p:spPr>
          <a:xfrm>
            <a:off x="457200" y="1676400"/>
            <a:ext cx="8229600" cy="4031873"/>
          </a:xfrm>
          <a:prstGeom prst="rect">
            <a:avLst/>
          </a:prstGeom>
          <a:noFill/>
        </p:spPr>
        <p:txBody>
          <a:bodyPr wrap="square" rtlCol="0">
            <a:spAutoFit/>
          </a:bodyPr>
          <a:lstStyle/>
          <a:p>
            <a:pPr>
              <a:buFontTx/>
              <a:buChar char="-"/>
            </a:pPr>
            <a:r>
              <a:rPr lang="en-US" sz="1600" dirty="0" smtClean="0"/>
              <a:t> The educational materials can be structured in sections which are structured in chapters.</a:t>
            </a:r>
          </a:p>
          <a:p>
            <a:pPr>
              <a:buFontTx/>
              <a:buChar char="-"/>
            </a:pPr>
            <a:r>
              <a:rPr lang="en-US" sz="1600" dirty="0" smtClean="0"/>
              <a:t> To add a section, fill in a name for it and a number, which will place that section in a particular order in respect to the other sections. </a:t>
            </a:r>
          </a:p>
          <a:p>
            <a:pPr>
              <a:buFontTx/>
              <a:buChar char="-"/>
            </a:pPr>
            <a:r>
              <a:rPr lang="en-US" sz="1600" dirty="0" smtClean="0"/>
              <a:t> Click on ‘Save’ to upload the section and if necessary, repeat the procedure to upload another section. </a:t>
            </a:r>
          </a:p>
          <a:p>
            <a:pPr>
              <a:buFontTx/>
              <a:buChar char="-"/>
            </a:pPr>
            <a:r>
              <a:rPr lang="en-US" sz="1600" dirty="0" smtClean="0"/>
              <a:t> To change the name of a section or to add and edit chapters:</a:t>
            </a:r>
          </a:p>
          <a:p>
            <a:pPr lvl="1">
              <a:buFont typeface="Arial" pitchFamily="34" charset="0"/>
              <a:buChar char="•"/>
            </a:pPr>
            <a:r>
              <a:rPr lang="en-US" sz="1600" dirty="0" smtClean="0"/>
              <a:t> select the desired section</a:t>
            </a:r>
          </a:p>
          <a:p>
            <a:pPr lvl="1">
              <a:buFont typeface="Arial" pitchFamily="34" charset="0"/>
              <a:buChar char="•"/>
            </a:pPr>
            <a:r>
              <a:rPr lang="en-US" sz="1600" dirty="0" smtClean="0"/>
              <a:t> edit its name and the display order</a:t>
            </a:r>
          </a:p>
          <a:p>
            <a:pPr lvl="1">
              <a:buFont typeface="Arial" pitchFamily="34" charset="0"/>
              <a:buChar char="•"/>
            </a:pPr>
            <a:r>
              <a:rPr lang="en-US" sz="1600" dirty="0" smtClean="0"/>
              <a:t> add a new chapter and its display order in the section</a:t>
            </a:r>
          </a:p>
          <a:p>
            <a:pPr lvl="1">
              <a:buFont typeface="Arial" pitchFamily="34" charset="0"/>
              <a:buChar char="•"/>
            </a:pPr>
            <a:r>
              <a:rPr lang="en-US" sz="1600" dirty="0" smtClean="0"/>
              <a:t> each chapter can be edited as follows:</a:t>
            </a:r>
          </a:p>
          <a:p>
            <a:pPr lvl="2">
              <a:buFont typeface="Courier New" pitchFamily="49" charset="0"/>
              <a:buChar char="o"/>
            </a:pPr>
            <a:r>
              <a:rPr lang="en-US" sz="1600" dirty="0" smtClean="0"/>
              <a:t> Click on the ‘Green pencil’ icon – will edit its name and display order</a:t>
            </a:r>
          </a:p>
          <a:p>
            <a:pPr lvl="2">
              <a:buFont typeface="Courier New" pitchFamily="49" charset="0"/>
              <a:buChar char="o"/>
            </a:pPr>
            <a:r>
              <a:rPr lang="en-US" sz="1600" dirty="0" smtClean="0"/>
              <a:t> Click on the ‘Book’ icon – will upload or edit educational materials in that chapter -&gt; </a:t>
            </a:r>
          </a:p>
          <a:p>
            <a:pPr lvl="2"/>
            <a:endParaRPr lang="en-US" sz="1600" dirty="0" smtClean="0"/>
          </a:p>
          <a:p>
            <a:pPr lvl="2">
              <a:buFont typeface="Courier New" pitchFamily="49" charset="0"/>
              <a:buChar char="o"/>
            </a:pPr>
            <a:r>
              <a:rPr lang="en-US" sz="1600" dirty="0" smtClean="0"/>
              <a:t> Click on the ‘Red X’ icon – will delete that particular chapter</a:t>
            </a:r>
            <a:endParaRPr lang="en-US" sz="1600" dirty="0"/>
          </a:p>
        </p:txBody>
      </p:sp>
      <p:sp>
        <p:nvSpPr>
          <p:cNvPr id="10" name="Rounded Rectangle 9"/>
          <p:cNvSpPr/>
          <p:nvPr/>
        </p:nvSpPr>
        <p:spPr>
          <a:xfrm>
            <a:off x="2514600" y="4953000"/>
            <a:ext cx="50292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5" action="ppaction://hlinksldjump"/>
              </a:rPr>
              <a:t>How to upload/ edit educational materials</a:t>
            </a:r>
            <a:endParaRPr lang="en-US" dirty="0"/>
          </a:p>
        </p:txBody>
      </p:sp>
      <p:sp>
        <p:nvSpPr>
          <p:cNvPr id="11" name="Rounded Rectangle 10">
            <a:hlinkClick r:id="rId3" action="ppaction://hlinksldjump"/>
          </p:cNvPr>
          <p:cNvSpPr/>
          <p:nvPr/>
        </p:nvSpPr>
        <p:spPr>
          <a:xfrm>
            <a:off x="4953000" y="457200"/>
            <a:ext cx="1981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hlinkClick r:id="rId3" action="ppaction://hlinksldjump"/>
              </a:rPr>
              <a:t>Back to the main menu</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TotalTime>
  <Words>2657</Words>
  <Application>Microsoft Office PowerPoint</Application>
  <PresentationFormat>On-screen Show (4:3)</PresentationFormat>
  <Paragraphs>222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Cosmin</dc:creator>
  <cp:lastModifiedBy>Cosmin</cp:lastModifiedBy>
  <cp:revision>268</cp:revision>
  <dcterms:created xsi:type="dcterms:W3CDTF">2006-08-16T00:00:00Z</dcterms:created>
  <dcterms:modified xsi:type="dcterms:W3CDTF">2013-04-15T15:20:45Z</dcterms:modified>
</cp:coreProperties>
</file>